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61" r:id="rId2"/>
    <p:sldId id="288" r:id="rId3"/>
    <p:sldId id="289" r:id="rId4"/>
    <p:sldId id="286" r:id="rId5"/>
    <p:sldId id="290" r:id="rId6"/>
    <p:sldId id="291" r:id="rId7"/>
    <p:sldId id="292" r:id="rId8"/>
    <p:sldId id="275" r:id="rId9"/>
    <p:sldId id="293" r:id="rId10"/>
    <p:sldId id="279" r:id="rId11"/>
    <p:sldId id="284" r:id="rId12"/>
    <p:sldId id="278" r:id="rId13"/>
    <p:sldId id="295" r:id="rId14"/>
    <p:sldId id="282" r:id="rId15"/>
    <p:sldId id="296" r:id="rId16"/>
    <p:sldId id="277" r:id="rId17"/>
    <p:sldId id="294" r:id="rId18"/>
    <p:sldId id="266" r:id="rId19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000000"/>
          </p15:clr>
        </p15:guide>
        <p15:guide id="2" pos="4141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hQ/PQtuwbS93girOTX9xWNnUle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54A"/>
    <a:srgbClr val="DEB878"/>
    <a:srgbClr val="E0B3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0"/>
    <p:restoredTop sz="94141" autoAdjust="0"/>
  </p:normalViewPr>
  <p:slideViewPr>
    <p:cSldViewPr snapToGrid="0">
      <p:cViewPr varScale="1">
        <p:scale>
          <a:sx n="83" d="100"/>
          <a:sy n="83" d="100"/>
        </p:scale>
        <p:origin x="1392" y="216"/>
      </p:cViewPr>
      <p:guideLst>
        <p:guide orient="horz" pos="3072"/>
        <p:guide pos="4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2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90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46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4467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318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4247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167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438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41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105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5891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909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376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2329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16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2510882" y="9386749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>
                <a:solidFill>
                  <a:srgbClr val="203864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>
                <a:solidFill>
                  <a:srgbClr val="203864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>
                <a:solidFill>
                  <a:srgbClr val="203864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>
                <a:solidFill>
                  <a:srgbClr val="203864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>
                <a:solidFill>
                  <a:srgbClr val="203864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>
                <a:solidFill>
                  <a:srgbClr val="203864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>
                <a:solidFill>
                  <a:srgbClr val="203864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>
                <a:solidFill>
                  <a:srgbClr val="203864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>
                <a:solidFill>
                  <a:srgbClr val="203864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975359" y="3029937"/>
            <a:ext cx="11054082" cy="249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 2">
  <p:cSld name="Titolo e contenuto 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 2">
  <p:cSld name="1_Titolo e testo verticale 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 rot="5400000">
            <a:off x="5267395" y="1625598"/>
            <a:ext cx="8322172" cy="292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 rot="5400000">
            <a:off x="-3510846" y="-4009813"/>
            <a:ext cx="8322172" cy="856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 2">
  <p:cSld name="Titolo e testo verticale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6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1"/>
          </p:nvPr>
        </p:nvSpPr>
        <p:spPr>
          <a:xfrm rot="5400000">
            <a:off x="-2568225" y="-6210019"/>
            <a:ext cx="6436928" cy="1170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 2">
  <p:cSld name="Immagine con didascalia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2549031" y="6827519"/>
            <a:ext cx="7802883" cy="80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800"/>
              <a:buFont typeface="Arial"/>
              <a:buNone/>
              <a:defRPr>
                <a:solidFill>
                  <a:srgbClr val="00808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2549031" y="7633546"/>
            <a:ext cx="7802883" cy="114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 2">
  <p:cSld name="Contenuto con didascalia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8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4278493" cy="204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800"/>
              <a:buFont typeface="Arial"/>
              <a:buNone/>
              <a:defRPr>
                <a:solidFill>
                  <a:srgbClr val="00808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5084515" y="388337"/>
            <a:ext cx="7270046" cy="936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3pPr>
            <a:lvl4pPr marL="1828800" lvl="3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4pPr>
            <a:lvl5pPr marL="2286000" lvl="4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 2">
  <p:cSld name="Solo titolo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 2">
  <p:cSld name="Confronto 2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7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>
            <a:off x="650239" y="2104344"/>
            <a:ext cx="5746046" cy="98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b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●"/>
              <a:defRPr sz="3400"/>
            </a:lvl1pPr>
            <a:lvl2pPr marL="914400" lvl="1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○"/>
              <a:defRPr sz="3400"/>
            </a:lvl2pPr>
            <a:lvl3pPr marL="1371600" lvl="2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■"/>
              <a:defRPr sz="3400"/>
            </a:lvl3pPr>
            <a:lvl4pPr marL="1828800" lvl="3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●"/>
              <a:defRPr sz="3400"/>
            </a:lvl4pPr>
            <a:lvl5pPr marL="2286000" lvl="4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○"/>
              <a:defRPr sz="3400"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 2">
  <p:cSld name="Due contenuti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5743788" cy="747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1pPr>
            <a:lvl2pPr marL="914400" lvl="1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2pPr>
            <a:lvl3pPr marL="1371600" lvl="2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3pPr>
            <a:lvl4pPr marL="1828800" lvl="3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>
  <p:cSld name="1_Titolo e testo vertica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 rot="5400000">
            <a:off x="5267395" y="1625598"/>
            <a:ext cx="8322172" cy="292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 rot="5400000">
            <a:off x="-3510846" y="-4009813"/>
            <a:ext cx="8322172" cy="8561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 2">
  <p:cSld name="Intestazione sezione 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title"/>
          </p:nvPr>
        </p:nvSpPr>
        <p:spPr>
          <a:xfrm>
            <a:off x="1027288" y="6267591"/>
            <a:ext cx="11054082" cy="193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5600"/>
              <a:buFont typeface="Arial"/>
              <a:buNone/>
              <a:defRPr sz="5600">
                <a:solidFill>
                  <a:srgbClr val="00808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>
            <a:off x="1027288" y="4133991"/>
            <a:ext cx="11054082" cy="213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 2">
  <p:cSld name="Diapositiva titolo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>
            <a:off x="975359" y="3029937"/>
            <a:ext cx="11054082" cy="249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>
            <a:off x="1950719" y="5527040"/>
            <a:ext cx="9103361" cy="422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marL="914400" lvl="1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>
  <p:cSld name="Titolo e testo vertica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 rot="5400000">
            <a:off x="-2568225" y="-6210019"/>
            <a:ext cx="6436928" cy="1170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3pPr>
            <a:lvl4pPr marL="1828800" lvl="3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4pPr>
            <a:lvl5pPr marL="2286000" lvl="4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>
  <p:cSld name="Immagine con didascali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2549031" y="6827519"/>
            <a:ext cx="7802883" cy="806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800"/>
              <a:buFont typeface="Arial"/>
              <a:buNone/>
              <a:defRPr>
                <a:solidFill>
                  <a:srgbClr val="00808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2549031" y="7633546"/>
            <a:ext cx="7802883" cy="114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>
  <p:cSld name="Contenuto con didascal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650239" y="-1"/>
            <a:ext cx="4278493" cy="204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800"/>
              <a:buFont typeface="Arial"/>
              <a:buNone/>
              <a:defRPr>
                <a:solidFill>
                  <a:srgbClr val="00808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5084515" y="388337"/>
            <a:ext cx="7270046" cy="936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1pPr>
            <a:lvl2pPr marL="914400" lvl="1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2pPr>
            <a:lvl3pPr marL="1371600" lvl="2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3pPr>
            <a:lvl4pPr marL="1828800" lvl="3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4pPr>
            <a:lvl5pPr marL="2286000" lvl="4" indent="-5080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400"/>
              <a:buChar char="•"/>
              <a:defRPr sz="4400"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71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650239" y="2104344"/>
            <a:ext cx="5746046" cy="98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b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●"/>
              <a:defRPr sz="3400"/>
            </a:lvl1pPr>
            <a:lvl2pPr marL="914400" lvl="1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○"/>
              <a:defRPr sz="3400"/>
            </a:lvl2pPr>
            <a:lvl3pPr marL="1371600" lvl="2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■"/>
              <a:defRPr sz="3400"/>
            </a:lvl3pPr>
            <a:lvl4pPr marL="1828800" lvl="3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●"/>
              <a:defRPr sz="3400"/>
            </a:lvl4pPr>
            <a:lvl5pPr marL="2286000" lvl="4" indent="-444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400"/>
              <a:buChar char="○"/>
              <a:defRPr sz="3400"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88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5743788" cy="747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marL="457200" lvl="0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1pPr>
            <a:lvl2pPr marL="914400" lvl="1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2pPr>
            <a:lvl3pPr marL="1371600" lvl="2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3pPr>
            <a:lvl4pPr marL="1828800" lvl="3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800"/>
              <a:buChar char="•"/>
              <a:defRPr sz="3800"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1027288" y="6267591"/>
            <a:ext cx="11054082" cy="193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5600"/>
              <a:buFont typeface="Arial"/>
              <a:buNone/>
              <a:defRPr sz="5600">
                <a:solidFill>
                  <a:srgbClr val="00808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1027288" y="4133991"/>
            <a:ext cx="11054082" cy="2133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b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6pPr>
            <a:lvl7pPr marL="3200400" lvl="6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7pPr>
            <a:lvl8pPr marL="3657600" lvl="7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8pPr>
            <a:lvl9pPr marL="4114800" lvl="8" indent="-4064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12510882" y="9386748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b="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 i="0" u="none" strike="noStrike" cap="none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22" cy="188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DA3D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DA3D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DA3D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DA3D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DA3D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DA3D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DA3D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DA3D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A3D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DA3D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747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12510882" y="9386749"/>
            <a:ext cx="340388" cy="32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/>
          <p:nvPr/>
        </p:nvSpPr>
        <p:spPr>
          <a:xfrm>
            <a:off x="647416" y="1296275"/>
            <a:ext cx="11694162" cy="161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2150"/>
              <a:buFont typeface="Arial"/>
              <a:buNone/>
            </a:pPr>
            <a:r>
              <a:rPr lang="it-IT" sz="2150" dirty="0">
                <a:solidFill>
                  <a:srgbClr val="42654A"/>
                </a:solidFill>
              </a:rPr>
              <a:t>ICF UKRAINE CHAPTER</a:t>
            </a:r>
            <a:endParaRPr dirty="0">
              <a:solidFill>
                <a:srgbClr val="42654A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3600" b="1" dirty="0">
                <a:solidFill>
                  <a:srgbClr val="42654A"/>
                </a:solidFill>
                <a:latin typeface="Book Antiqua"/>
                <a:sym typeface="Book Antiqua"/>
              </a:rPr>
              <a:t>ICF NEW CORE COMPETENCY #7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3600" b="1" dirty="0">
                <a:solidFill>
                  <a:srgbClr val="42654A"/>
                </a:solidFill>
                <a:latin typeface="Book Antiqua"/>
                <a:sym typeface="Book Antiqua"/>
              </a:rPr>
              <a:t>- From Creating to Evokes Awareness</a:t>
            </a:r>
            <a:endParaRPr sz="700" dirty="0">
              <a:solidFill>
                <a:srgbClr val="42654A"/>
              </a:solidFill>
            </a:endParaRPr>
          </a:p>
        </p:txBody>
      </p:sp>
      <p:cxnSp>
        <p:nvCxnSpPr>
          <p:cNvPr id="219" name="Google Shape;219;p6"/>
          <p:cNvCxnSpPr/>
          <p:nvPr/>
        </p:nvCxnSpPr>
        <p:spPr>
          <a:xfrm flipH="1">
            <a:off x="786599" y="2802724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20" name="Google Shape;220;p6" descr="organized-pencil-hol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2096" y="2887894"/>
            <a:ext cx="8251844" cy="550246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"/>
          <p:cNvSpPr/>
          <p:nvPr/>
        </p:nvSpPr>
        <p:spPr>
          <a:xfrm>
            <a:off x="784183" y="3350424"/>
            <a:ext cx="12393867" cy="4577402"/>
          </a:xfrm>
          <a:prstGeom prst="rect">
            <a:avLst/>
          </a:prstGeom>
          <a:solidFill>
            <a:srgbClr val="42654A">
              <a:alpha val="18823"/>
            </a:srgbClr>
          </a:solidFill>
          <a:ln w="25400" cap="flat" cmpd="sng">
            <a:solidFill>
              <a:schemeClr val="accent1">
                <a:alpha val="18823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1024283" y="3059458"/>
            <a:ext cx="918354" cy="166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75F"/>
              </a:buClr>
              <a:buSzPts val="11500"/>
              <a:buFont typeface="Libre Baskerville"/>
              <a:buNone/>
            </a:pPr>
            <a:r>
              <a:rPr lang="en-US" sz="11500" b="0" i="0" u="none" strike="noStrike" cap="none" dirty="0">
                <a:solidFill>
                  <a:srgbClr val="E3B75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</a:t>
            </a:r>
            <a:endParaRPr dirty="0"/>
          </a:p>
        </p:txBody>
      </p:sp>
      <p:sp>
        <p:nvSpPr>
          <p:cNvPr id="223" name="Google Shape;223;p6"/>
          <p:cNvSpPr txBox="1"/>
          <p:nvPr/>
        </p:nvSpPr>
        <p:spPr>
          <a:xfrm>
            <a:off x="1830076" y="3530855"/>
            <a:ext cx="3999499" cy="421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75F"/>
              </a:buClr>
              <a:buSzPts val="1800"/>
              <a:buFont typeface="Fira Sans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Clr>
                <a:srgbClr val="42654A"/>
              </a:buClr>
              <a:buSzPts val="3700"/>
            </a:pP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During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 ICW,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we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encourage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individuals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 and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organizations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all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 over the world to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understand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,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explore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, test and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discover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 the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possibilities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coaching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 </a:t>
            </a:r>
            <a:r>
              <a:rPr lang="it-IT" sz="3200" i="1" dirty="0" err="1">
                <a:solidFill>
                  <a:srgbClr val="42654A"/>
                </a:solidFill>
                <a:latin typeface="Book Antiqua"/>
              </a:rPr>
              <a:t>provides</a:t>
            </a:r>
            <a:r>
              <a:rPr lang="it-IT" sz="3200" i="1" dirty="0">
                <a:solidFill>
                  <a:srgbClr val="42654A"/>
                </a:solidFill>
                <a:latin typeface="Book Antiqua"/>
              </a:rPr>
              <a:t>.</a:t>
            </a:r>
            <a:endParaRPr sz="3200" i="1" dirty="0">
              <a:solidFill>
                <a:srgbClr val="42654A"/>
              </a:solidFill>
              <a:latin typeface="Book Antiqua"/>
            </a:endParaRPr>
          </a:p>
        </p:txBody>
      </p:sp>
      <p:sp>
        <p:nvSpPr>
          <p:cNvPr id="224" name="Google Shape;224;p6"/>
          <p:cNvSpPr txBox="1"/>
          <p:nvPr/>
        </p:nvSpPr>
        <p:spPr>
          <a:xfrm rot="10800000">
            <a:off x="5178734" y="6700347"/>
            <a:ext cx="918355" cy="1663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B75F"/>
              </a:buClr>
              <a:buSzPts val="11500"/>
              <a:buFont typeface="Libre Baskerville"/>
              <a:buNone/>
            </a:pPr>
            <a:r>
              <a:rPr lang="en-US" sz="11500" b="0" i="0" u="none" strike="noStrike" cap="none" dirty="0">
                <a:solidFill>
                  <a:srgbClr val="E3B75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«</a:t>
            </a:r>
            <a:endParaRPr dirty="0"/>
          </a:p>
        </p:txBody>
      </p:sp>
      <p:sp>
        <p:nvSpPr>
          <p:cNvPr id="228" name="Google Shape;228;p6"/>
          <p:cNvSpPr txBox="1"/>
          <p:nvPr/>
        </p:nvSpPr>
        <p:spPr>
          <a:xfrm>
            <a:off x="12441478" y="9173011"/>
            <a:ext cx="221004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1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229" name="Google Shape;229;p6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A159B3E9-B157-9949-9AC1-352EDEB0D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1538" y="488842"/>
            <a:ext cx="1600040" cy="68980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77566D9-6803-214C-9C18-1FBE92EDAB2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6" y="192794"/>
            <a:ext cx="1390592" cy="118687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9EB2DAE-D4F3-0144-AF8C-FCB3D6A57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sp>
        <p:nvSpPr>
          <p:cNvPr id="18" name="Google Shape;227;p6">
            <a:extLst>
              <a:ext uri="{FF2B5EF4-FFF2-40B4-BE49-F238E27FC236}">
                <a16:creationId xmlns:a16="http://schemas.microsoft.com/office/drawing/2014/main" id="{F7C383C7-53B8-B948-BD0D-F3CE4C64B587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/>
          <p:nvPr/>
        </p:nvSpPr>
        <p:spPr>
          <a:xfrm>
            <a:off x="12441478" y="9173011"/>
            <a:ext cx="221004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153" name="Google Shape;153;p4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7" name="Google Shape;157;p4"/>
          <p:cNvSpPr txBox="1"/>
          <p:nvPr/>
        </p:nvSpPr>
        <p:spPr>
          <a:xfrm>
            <a:off x="1083268" y="2169095"/>
            <a:ext cx="4825919" cy="669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595959"/>
              </a:buClr>
              <a:buSzPts val="1800"/>
            </a:pPr>
            <a:endParaRPr lang="it-IT" sz="2400" dirty="0">
              <a:solidFill>
                <a:srgbClr val="595959"/>
              </a:solidFill>
              <a:latin typeface="Poppins"/>
            </a:endParaRP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it-IT" sz="2400" dirty="0" err="1">
                <a:solidFill>
                  <a:srgbClr val="595959"/>
                </a:solidFill>
                <a:latin typeface="Poppins"/>
              </a:rPr>
              <a:t>Considers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client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experience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when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deciding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what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might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be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most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useful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it-IT" sz="2400" dirty="0" err="1">
                <a:solidFill>
                  <a:srgbClr val="595959"/>
                </a:solidFill>
                <a:latin typeface="Poppins"/>
              </a:rPr>
              <a:t>Challenges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client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 way to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evoke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awareness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or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insight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it-IT" sz="2400" dirty="0" err="1">
                <a:solidFill>
                  <a:srgbClr val="595959"/>
                </a:solidFill>
                <a:latin typeface="Poppins"/>
              </a:rPr>
              <a:t>Asks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questions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about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client,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such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their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way of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values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needs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wants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beliefs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it-IT" sz="2400" dirty="0" err="1">
                <a:solidFill>
                  <a:srgbClr val="595959"/>
                </a:solidFill>
                <a:latin typeface="Poppins"/>
              </a:rPr>
              <a:t>Asks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questions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help the client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explore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beyond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current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it-IT" sz="2400" dirty="0" err="1">
                <a:solidFill>
                  <a:srgbClr val="595959"/>
                </a:solidFill>
                <a:latin typeface="Poppins"/>
              </a:rPr>
              <a:t>Invites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client to share more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about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their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experience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in the moment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Notices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what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is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working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to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enhance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client progress. 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Adjusts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the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coaching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approach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in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response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to the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client’s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needs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  <a:br>
              <a:rPr lang="it-IT" sz="2000" dirty="0"/>
            </a:br>
            <a:endParaRPr lang="it-IT" sz="2000" dirty="0">
              <a:solidFill>
                <a:srgbClr val="595959"/>
              </a:solidFill>
              <a:latin typeface="Poppin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C005E44-98CA-DA46-9472-B37B0AA1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552D9F1-755B-524E-BD9A-4C75F13B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cxnSp>
        <p:nvCxnSpPr>
          <p:cNvPr id="14" name="Google Shape;154;p4">
            <a:extLst>
              <a:ext uri="{FF2B5EF4-FFF2-40B4-BE49-F238E27FC236}">
                <a16:creationId xmlns:a16="http://schemas.microsoft.com/office/drawing/2014/main" id="{92873180-6A33-E54E-8755-6A4207242912}"/>
              </a:ext>
            </a:extLst>
          </p:cNvPr>
          <p:cNvCxnSpPr/>
          <p:nvPr/>
        </p:nvCxnSpPr>
        <p:spPr>
          <a:xfrm flipH="1">
            <a:off x="859697" y="1942956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" name="Google Shape;218;p6">
            <a:extLst>
              <a:ext uri="{FF2B5EF4-FFF2-40B4-BE49-F238E27FC236}">
                <a16:creationId xmlns:a16="http://schemas.microsoft.com/office/drawing/2014/main" id="{BC5B038D-F85B-2B4C-8BE7-0DB12FF76EB6}"/>
              </a:ext>
            </a:extLst>
          </p:cNvPr>
          <p:cNvSpPr txBox="1"/>
          <p:nvPr/>
        </p:nvSpPr>
        <p:spPr>
          <a:xfrm>
            <a:off x="795594" y="543581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COMPETENCY #7</a:t>
            </a:r>
            <a:endParaRPr sz="800" dirty="0">
              <a:solidFill>
                <a:srgbClr val="42654A"/>
              </a:solidFill>
            </a:endParaRPr>
          </a:p>
        </p:txBody>
      </p:sp>
      <p:sp>
        <p:nvSpPr>
          <p:cNvPr id="16" name="Google Shape;227;p6">
            <a:extLst>
              <a:ext uri="{FF2B5EF4-FFF2-40B4-BE49-F238E27FC236}">
                <a16:creationId xmlns:a16="http://schemas.microsoft.com/office/drawing/2014/main" id="{8DDE6F27-8DE1-534D-95DB-E6CDB7FE3C9D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  <p:cxnSp>
        <p:nvCxnSpPr>
          <p:cNvPr id="20" name="Google Shape;148;p4">
            <a:extLst>
              <a:ext uri="{FF2B5EF4-FFF2-40B4-BE49-F238E27FC236}">
                <a16:creationId xmlns:a16="http://schemas.microsoft.com/office/drawing/2014/main" id="{E4D24877-6819-EA42-BC3B-ECE3AB1EB015}"/>
              </a:ext>
            </a:extLst>
          </p:cNvPr>
          <p:cNvCxnSpPr/>
          <p:nvPr/>
        </p:nvCxnSpPr>
        <p:spPr>
          <a:xfrm rot="10800000" flipH="1">
            <a:off x="6564389" y="3748806"/>
            <a:ext cx="1" cy="2714475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Dot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731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4"/>
          <p:cNvCxnSpPr/>
          <p:nvPr/>
        </p:nvCxnSpPr>
        <p:spPr>
          <a:xfrm rot="10800000" flipH="1">
            <a:off x="6564389" y="3748806"/>
            <a:ext cx="1" cy="2714475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152" name="Google Shape;152;p4"/>
          <p:cNvSpPr txBox="1"/>
          <p:nvPr/>
        </p:nvSpPr>
        <p:spPr>
          <a:xfrm>
            <a:off x="12335774" y="9173011"/>
            <a:ext cx="326708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153" name="Google Shape;153;p4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7" name="Google Shape;157;p4"/>
          <p:cNvSpPr txBox="1"/>
          <p:nvPr/>
        </p:nvSpPr>
        <p:spPr>
          <a:xfrm>
            <a:off x="859697" y="2554742"/>
            <a:ext cx="4825919" cy="669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595959"/>
              </a:buClr>
              <a:buSzPts val="1800"/>
            </a:pPr>
            <a:endParaRPr lang="it-IT" sz="2400" dirty="0">
              <a:solidFill>
                <a:srgbClr val="595959"/>
              </a:solidFill>
              <a:latin typeface="Poppins"/>
            </a:endParaRPr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it-IT" sz="2400" dirty="0" err="1">
                <a:solidFill>
                  <a:srgbClr val="595959"/>
                </a:solidFill>
                <a:latin typeface="Poppins"/>
              </a:rPr>
              <a:t>Helps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client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identify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factors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influence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current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and future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patterns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of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behavior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or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emotion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it-IT" sz="2400" dirty="0" err="1">
                <a:solidFill>
                  <a:srgbClr val="595959"/>
                </a:solidFill>
                <a:latin typeface="Poppins"/>
              </a:rPr>
              <a:t>Invites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client to generate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ideas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about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how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they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can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move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forward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what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they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are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willing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or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able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to do.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it-IT" sz="2400" dirty="0" err="1">
                <a:solidFill>
                  <a:srgbClr val="595959"/>
                </a:solidFill>
                <a:latin typeface="Poppins"/>
              </a:rPr>
              <a:t>Supports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client in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reframing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perspectives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it-IT" sz="2400" dirty="0">
                <a:solidFill>
                  <a:srgbClr val="595959"/>
                </a:solidFill>
                <a:latin typeface="Poppins"/>
              </a:rPr>
              <a:t>Shares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observations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insights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and feelings,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without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attachment,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have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potential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to create new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learning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for the client.</a:t>
            </a:r>
            <a:br>
              <a:rPr lang="it-IT" sz="2000" dirty="0"/>
            </a:br>
            <a:endParaRPr lang="it-IT" sz="2000" dirty="0">
              <a:solidFill>
                <a:srgbClr val="595959"/>
              </a:solidFill>
              <a:latin typeface="Poppin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C005E44-98CA-DA46-9472-B37B0AA1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552D9F1-755B-524E-BD9A-4C75F13B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cxnSp>
        <p:nvCxnSpPr>
          <p:cNvPr id="14" name="Google Shape;154;p4">
            <a:extLst>
              <a:ext uri="{FF2B5EF4-FFF2-40B4-BE49-F238E27FC236}">
                <a16:creationId xmlns:a16="http://schemas.microsoft.com/office/drawing/2014/main" id="{92873180-6A33-E54E-8755-6A4207242912}"/>
              </a:ext>
            </a:extLst>
          </p:cNvPr>
          <p:cNvCxnSpPr/>
          <p:nvPr/>
        </p:nvCxnSpPr>
        <p:spPr>
          <a:xfrm flipH="1">
            <a:off x="859697" y="1942956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" name="Google Shape;218;p6">
            <a:extLst>
              <a:ext uri="{FF2B5EF4-FFF2-40B4-BE49-F238E27FC236}">
                <a16:creationId xmlns:a16="http://schemas.microsoft.com/office/drawing/2014/main" id="{BC5B038D-F85B-2B4C-8BE7-0DB12FF76EB6}"/>
              </a:ext>
            </a:extLst>
          </p:cNvPr>
          <p:cNvSpPr txBox="1"/>
          <p:nvPr/>
        </p:nvSpPr>
        <p:spPr>
          <a:xfrm>
            <a:off x="795594" y="543581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COMPETENCY #7</a:t>
            </a:r>
            <a:endParaRPr lang="en-US" sz="800" dirty="0">
              <a:solidFill>
                <a:srgbClr val="42654A"/>
              </a:solidFill>
            </a:endParaRPr>
          </a:p>
        </p:txBody>
      </p:sp>
      <p:sp>
        <p:nvSpPr>
          <p:cNvPr id="16" name="Google Shape;227;p6">
            <a:extLst>
              <a:ext uri="{FF2B5EF4-FFF2-40B4-BE49-F238E27FC236}">
                <a16:creationId xmlns:a16="http://schemas.microsoft.com/office/drawing/2014/main" id="{C9FF5C63-425D-9748-99D3-787254BADC97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97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/>
          <p:nvPr/>
        </p:nvSpPr>
        <p:spPr>
          <a:xfrm>
            <a:off x="-32730" y="-85992"/>
            <a:ext cx="13070260" cy="9925584"/>
          </a:xfrm>
          <a:prstGeom prst="rect">
            <a:avLst/>
          </a:prstGeom>
          <a:solidFill>
            <a:srgbClr val="006029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 txBox="1">
            <a:spLocks noGrp="1"/>
          </p:cNvSpPr>
          <p:nvPr>
            <p:ph type="body" idx="4294967295"/>
          </p:nvPr>
        </p:nvSpPr>
        <p:spPr>
          <a:xfrm>
            <a:off x="546349" y="2950068"/>
            <a:ext cx="5803640" cy="524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900" rIns="342900" bIns="342900" anchor="t" anchorCtr="0"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None/>
            </a:pPr>
            <a:r>
              <a:rPr lang="it-IT" sz="1900" i="1" dirty="0">
                <a:solidFill>
                  <a:srgbClr val="FFFFFF"/>
                </a:solidFill>
                <a:latin typeface="Poppins"/>
              </a:rPr>
              <a:t>«PCC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Markers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are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behaviors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that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represent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demonstration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of the Core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Competencies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in a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coaching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conversation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at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the Professional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Certified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Coach (PCC)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level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.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These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markers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support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a performance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evaluation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process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that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is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fair,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consistent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valid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reliable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,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repeatable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and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defensible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. The PCC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Markers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should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not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be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used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as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a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checklist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in a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formulaic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manner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for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passing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 the PCC performance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evaluation</a:t>
            </a:r>
            <a:r>
              <a:rPr lang="it-IT" sz="1900" i="1" dirty="0">
                <a:solidFill>
                  <a:srgbClr val="FFFFFF"/>
                </a:solidFill>
                <a:latin typeface="Poppins"/>
              </a:rPr>
              <a:t>.»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None/>
            </a:pPr>
            <a:r>
              <a:rPr lang="it-IT" sz="1900" i="1" dirty="0">
                <a:solidFill>
                  <a:srgbClr val="FFFFFF"/>
                </a:solidFill>
                <a:latin typeface="Poppins"/>
              </a:rPr>
              <a:t>– ICF, PCC </a:t>
            </a:r>
            <a:r>
              <a:rPr lang="it-IT" sz="1900" i="1" dirty="0" err="1">
                <a:solidFill>
                  <a:srgbClr val="FFFFFF"/>
                </a:solidFill>
                <a:latin typeface="Poppins"/>
              </a:rPr>
              <a:t>Markers</a:t>
            </a:r>
            <a:endParaRPr lang="en-US" sz="1900" i="1" dirty="0">
              <a:solidFill>
                <a:srgbClr val="FFFFFF"/>
              </a:solidFill>
              <a:latin typeface="Poppins"/>
              <a:sym typeface="Poppins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650239" y="1115001"/>
            <a:ext cx="8220377" cy="161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chemeClr val="bg1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FFFFFF"/>
                </a:solidFill>
                <a:latin typeface="Book Antiqua"/>
                <a:sym typeface="Book Antiqua"/>
              </a:rPr>
              <a:t>TUNE UP</a:t>
            </a:r>
            <a:endParaRPr sz="4000" dirty="0"/>
          </a:p>
        </p:txBody>
      </p:sp>
      <p:sp>
        <p:nvSpPr>
          <p:cNvPr id="304" name="Google Shape;304;p10"/>
          <p:cNvSpPr txBox="1"/>
          <p:nvPr/>
        </p:nvSpPr>
        <p:spPr>
          <a:xfrm>
            <a:off x="12370723" y="9173011"/>
            <a:ext cx="291759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r>
              <a:rPr lang="en-US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/>
          </a:p>
        </p:txBody>
      </p:sp>
      <p:cxnSp>
        <p:nvCxnSpPr>
          <p:cNvPr id="305" name="Google Shape;305;p10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06" name="Google Shape;306;p10" descr="bianco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433" y="9099397"/>
            <a:ext cx="463865" cy="463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08;p10">
            <a:extLst>
              <a:ext uri="{FF2B5EF4-FFF2-40B4-BE49-F238E27FC236}">
                <a16:creationId xmlns:a16="http://schemas.microsoft.com/office/drawing/2014/main" id="{D1156CC1-F543-4BB7-BC05-8D766435169F}"/>
              </a:ext>
            </a:extLst>
          </p:cNvPr>
          <p:cNvCxnSpPr>
            <a:cxnSpLocks/>
          </p:cNvCxnSpPr>
          <p:nvPr/>
        </p:nvCxnSpPr>
        <p:spPr>
          <a:xfrm>
            <a:off x="6496005" y="3959524"/>
            <a:ext cx="0" cy="2695916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7" name="Google Shape;154;p4">
            <a:extLst>
              <a:ext uri="{FF2B5EF4-FFF2-40B4-BE49-F238E27FC236}">
                <a16:creationId xmlns:a16="http://schemas.microsoft.com/office/drawing/2014/main" id="{1B7CA183-8E3F-4D8D-852F-2EC3D5948299}"/>
              </a:ext>
            </a:extLst>
          </p:cNvPr>
          <p:cNvCxnSpPr/>
          <p:nvPr/>
        </p:nvCxnSpPr>
        <p:spPr>
          <a:xfrm flipH="1">
            <a:off x="784183" y="2186516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FFCC4E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5D5C553A-ABC2-4C68-957E-0099BCB86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46" y="249279"/>
            <a:ext cx="1852289" cy="797284"/>
          </a:xfrm>
          <a:prstGeom prst="rect">
            <a:avLst/>
          </a:prstGeom>
        </p:spPr>
      </p:pic>
      <p:sp>
        <p:nvSpPr>
          <p:cNvPr id="26" name="Google Shape;290;p10">
            <a:extLst>
              <a:ext uri="{FF2B5EF4-FFF2-40B4-BE49-F238E27FC236}">
                <a16:creationId xmlns:a16="http://schemas.microsoft.com/office/drawing/2014/main" id="{95A58A73-0EA3-8D43-83E9-19726DDA7D8D}"/>
              </a:ext>
            </a:extLst>
          </p:cNvPr>
          <p:cNvSpPr txBox="1">
            <a:spLocks/>
          </p:cNvSpPr>
          <p:nvPr/>
        </p:nvSpPr>
        <p:spPr>
          <a:xfrm>
            <a:off x="6772759" y="3434163"/>
            <a:ext cx="6232041" cy="347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900" rIns="342900" bIns="342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lnSpc>
                <a:spcPct val="110000"/>
              </a:lnSpc>
              <a:buNone/>
            </a:pPr>
            <a:r>
              <a:rPr lang="it-IT" sz="2600" dirty="0">
                <a:solidFill>
                  <a:srgbClr val="FFFFFF"/>
                </a:solidFill>
                <a:latin typeface="Poppins"/>
              </a:rPr>
              <a:t>REFLECTION #1:</a:t>
            </a:r>
          </a:p>
          <a:p>
            <a:pPr marL="50800" indent="0">
              <a:lnSpc>
                <a:spcPct val="110000"/>
              </a:lnSpc>
              <a:buNone/>
            </a:pPr>
            <a:r>
              <a:rPr lang="it-IT" sz="2600" dirty="0" err="1">
                <a:solidFill>
                  <a:srgbClr val="FFFFFF"/>
                </a:solidFill>
                <a:latin typeface="Poppins"/>
              </a:rPr>
              <a:t>Identify</a:t>
            </a:r>
            <a:r>
              <a:rPr lang="it-IT" sz="2600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600" dirty="0" err="1">
                <a:solidFill>
                  <a:srgbClr val="FFFFFF"/>
                </a:solidFill>
                <a:latin typeface="Poppins"/>
              </a:rPr>
              <a:t>your</a:t>
            </a:r>
            <a:r>
              <a:rPr lang="it-IT" sz="2600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600" dirty="0" err="1">
                <a:solidFill>
                  <a:srgbClr val="FFFFFF"/>
                </a:solidFill>
                <a:latin typeface="Poppins"/>
              </a:rPr>
              <a:t>challenge</a:t>
            </a:r>
            <a:r>
              <a:rPr lang="it-IT" sz="2600" dirty="0">
                <a:solidFill>
                  <a:srgbClr val="FFFFFF"/>
                </a:solidFill>
                <a:latin typeface="Poppins"/>
              </a:rPr>
              <a:t>.</a:t>
            </a:r>
          </a:p>
          <a:p>
            <a:pPr marL="50800" indent="0">
              <a:lnSpc>
                <a:spcPct val="110000"/>
              </a:lnSpc>
              <a:buNone/>
            </a:pPr>
            <a:endParaRPr lang="it-IT" sz="2600" dirty="0">
              <a:solidFill>
                <a:srgbClr val="FFFFFF"/>
              </a:solidFill>
              <a:latin typeface="Poppins"/>
            </a:endParaRPr>
          </a:p>
          <a:p>
            <a:pPr marL="50800" indent="0">
              <a:lnSpc>
                <a:spcPct val="110000"/>
              </a:lnSpc>
              <a:buNone/>
            </a:pPr>
            <a:r>
              <a:rPr lang="it-IT" sz="2600" dirty="0">
                <a:solidFill>
                  <a:srgbClr val="FFFFFF"/>
                </a:solidFill>
                <a:latin typeface="Poppins"/>
              </a:rPr>
              <a:t>REFLECTION #2:</a:t>
            </a:r>
          </a:p>
          <a:p>
            <a:pPr marL="50800" indent="0">
              <a:lnSpc>
                <a:spcPct val="110000"/>
              </a:lnSpc>
              <a:buNone/>
            </a:pPr>
            <a:r>
              <a:rPr lang="it-IT" sz="2600" dirty="0">
                <a:solidFill>
                  <a:srgbClr val="FFFFFF"/>
                </a:solidFill>
                <a:latin typeface="Poppins"/>
              </a:rPr>
              <a:t>Share the </a:t>
            </a:r>
            <a:r>
              <a:rPr lang="it-IT" sz="2600" dirty="0" err="1">
                <a:solidFill>
                  <a:srgbClr val="FFFFFF"/>
                </a:solidFill>
                <a:latin typeface="Poppins"/>
              </a:rPr>
              <a:t>behavior</a:t>
            </a:r>
            <a:r>
              <a:rPr lang="it-IT" sz="2600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600" dirty="0" err="1">
                <a:solidFill>
                  <a:srgbClr val="FFFFFF"/>
                </a:solidFill>
                <a:latin typeface="Poppins"/>
              </a:rPr>
              <a:t>you</a:t>
            </a:r>
            <a:r>
              <a:rPr lang="it-IT" sz="2600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600" dirty="0" err="1">
                <a:solidFill>
                  <a:srgbClr val="FFFFFF"/>
                </a:solidFill>
                <a:latin typeface="Poppins"/>
              </a:rPr>
              <a:t>want</a:t>
            </a:r>
            <a:r>
              <a:rPr lang="it-IT" sz="2600" dirty="0">
                <a:solidFill>
                  <a:srgbClr val="FFFFFF"/>
                </a:solidFill>
                <a:latin typeface="Poppins"/>
              </a:rPr>
              <a:t> to </a:t>
            </a:r>
            <a:r>
              <a:rPr lang="it-IT" sz="2600" dirty="0" err="1">
                <a:solidFill>
                  <a:srgbClr val="FFFFFF"/>
                </a:solidFill>
                <a:latin typeface="Poppins"/>
              </a:rPr>
              <a:t>change</a:t>
            </a:r>
            <a:r>
              <a:rPr lang="it-IT" sz="2600" dirty="0">
                <a:solidFill>
                  <a:srgbClr val="FFFFFF"/>
                </a:solidFill>
                <a:latin typeface="Poppins"/>
              </a:rPr>
              <a:t>.</a:t>
            </a:r>
          </a:p>
        </p:txBody>
      </p:sp>
      <p:sp>
        <p:nvSpPr>
          <p:cNvPr id="13" name="Google Shape;227;p6">
            <a:extLst>
              <a:ext uri="{FF2B5EF4-FFF2-40B4-BE49-F238E27FC236}">
                <a16:creationId xmlns:a16="http://schemas.microsoft.com/office/drawing/2014/main" id="{980EEC7F-BE49-9B4E-BD65-6CEAA2F53735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chemeClr val="bg1"/>
                </a:solidFill>
                <a:latin typeface="Book Antiqua"/>
                <a:sym typeface="Book Antiqua"/>
              </a:rPr>
              <a:t>ICF COACHING WEEK 2021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/>
        </p:nvSpPr>
        <p:spPr>
          <a:xfrm>
            <a:off x="6222857" y="4420024"/>
            <a:ext cx="559086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7"/>
          <p:cNvCxnSpPr/>
          <p:nvPr/>
        </p:nvCxnSpPr>
        <p:spPr>
          <a:xfrm flipH="1">
            <a:off x="848592" y="2355528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0" name="Google Shape;240;p7"/>
          <p:cNvSpPr txBox="1"/>
          <p:nvPr/>
        </p:nvSpPr>
        <p:spPr>
          <a:xfrm>
            <a:off x="12370279" y="9173011"/>
            <a:ext cx="292203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241" name="Google Shape;241;p7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6B005982-2978-4B4F-AC6D-D1FBA264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210B009-E6AD-E545-9C75-BE1432465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sp>
        <p:nvSpPr>
          <p:cNvPr id="17" name="Google Shape;218;p6">
            <a:extLst>
              <a:ext uri="{FF2B5EF4-FFF2-40B4-BE49-F238E27FC236}">
                <a16:creationId xmlns:a16="http://schemas.microsoft.com/office/drawing/2014/main" id="{F801F27E-E2A6-9C41-A0ED-63B70362A550}"/>
              </a:ext>
            </a:extLst>
          </p:cNvPr>
          <p:cNvSpPr txBox="1"/>
          <p:nvPr/>
        </p:nvSpPr>
        <p:spPr>
          <a:xfrm>
            <a:off x="704550" y="1099364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UPDATED PCC MARKERS</a:t>
            </a:r>
            <a:endParaRPr sz="800" dirty="0">
              <a:solidFill>
                <a:srgbClr val="42654A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D919556-7CEB-FA47-B9CD-9EE84DA5E440}"/>
              </a:ext>
            </a:extLst>
          </p:cNvPr>
          <p:cNvSpPr/>
          <p:nvPr/>
        </p:nvSpPr>
        <p:spPr>
          <a:xfrm>
            <a:off x="704550" y="2711864"/>
            <a:ext cx="118138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42654A"/>
                </a:solidFill>
                <a:latin typeface="Poppins"/>
              </a:rPr>
              <a:t>7.1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: Coach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asks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questions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about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client,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such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their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current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way of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feeling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values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needs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wants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beliefs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or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behavior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  <a:br>
              <a:rPr lang="it-IT" sz="2400" dirty="0">
                <a:solidFill>
                  <a:srgbClr val="595959"/>
                </a:solidFill>
                <a:latin typeface="Poppins"/>
              </a:rPr>
            </a:br>
            <a:r>
              <a:rPr lang="it-IT" sz="2400" dirty="0">
                <a:solidFill>
                  <a:srgbClr val="595959"/>
                </a:solidFill>
                <a:latin typeface="Poppins"/>
              </a:rPr>
              <a:t>7.2: Coach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asks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questions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to help the client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explore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beyond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client’s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current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or feeling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to new or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expanded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ways of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or feeling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about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themself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(the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who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).</a:t>
            </a:r>
            <a:br>
              <a:rPr lang="it-IT" sz="2400" dirty="0">
                <a:solidFill>
                  <a:srgbClr val="595959"/>
                </a:solidFill>
                <a:latin typeface="Poppins"/>
              </a:rPr>
            </a:br>
            <a:r>
              <a:rPr lang="it-IT" sz="2400" dirty="0">
                <a:solidFill>
                  <a:srgbClr val="595959"/>
                </a:solidFill>
                <a:latin typeface="Poppins"/>
              </a:rPr>
              <a:t>7.3: Coach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asks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questions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to help the client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explore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beyond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client’s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current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or feeling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to new or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expanded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ways of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or feeling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about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their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situation (the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what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).</a:t>
            </a:r>
            <a:br>
              <a:rPr lang="it-IT" sz="2400" dirty="0">
                <a:solidFill>
                  <a:srgbClr val="595959"/>
                </a:solidFill>
                <a:latin typeface="Poppins"/>
              </a:rPr>
            </a:br>
            <a:r>
              <a:rPr lang="it-IT" sz="2400" dirty="0">
                <a:solidFill>
                  <a:srgbClr val="595959"/>
                </a:solidFill>
                <a:latin typeface="Poppins"/>
              </a:rPr>
              <a:t>7.4: Coach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asks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questions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to help the client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explore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beyond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current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feeling or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behaving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toward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outcome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client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desires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  <a:br>
              <a:rPr lang="it-IT" sz="2400" dirty="0">
                <a:solidFill>
                  <a:srgbClr val="595959"/>
                </a:solidFill>
                <a:latin typeface="Poppins"/>
              </a:rPr>
            </a:br>
            <a:r>
              <a:rPr lang="it-IT" sz="2400" dirty="0">
                <a:solidFill>
                  <a:srgbClr val="595959"/>
                </a:solidFill>
                <a:latin typeface="Poppins"/>
              </a:rPr>
              <a:t>[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Competency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i="1" dirty="0">
                <a:solidFill>
                  <a:srgbClr val="595959"/>
                </a:solidFill>
                <a:latin typeface="Poppins"/>
              </a:rPr>
              <a:t>2 - </a:t>
            </a:r>
            <a:r>
              <a:rPr lang="it-IT" sz="2400" i="1" dirty="0" err="1">
                <a:solidFill>
                  <a:srgbClr val="595959"/>
                </a:solidFill>
                <a:latin typeface="Poppins"/>
              </a:rPr>
              <a:t>Coaching</a:t>
            </a:r>
            <a:r>
              <a:rPr lang="it-IT" sz="2400" i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i="1" dirty="0" err="1">
                <a:solidFill>
                  <a:srgbClr val="595959"/>
                </a:solidFill>
                <a:latin typeface="Poppins"/>
              </a:rPr>
              <a:t>Mindset</a:t>
            </a:r>
            <a:r>
              <a:rPr lang="it-IT" sz="2400" i="1" dirty="0">
                <a:solidFill>
                  <a:srgbClr val="595959"/>
                </a:solidFill>
                <a:latin typeface="Poppins"/>
              </a:rPr>
              <a:t>: 7.1]</a:t>
            </a:r>
          </a:p>
        </p:txBody>
      </p:sp>
      <p:sp>
        <p:nvSpPr>
          <p:cNvPr id="15" name="Google Shape;227;p6">
            <a:extLst>
              <a:ext uri="{FF2B5EF4-FFF2-40B4-BE49-F238E27FC236}">
                <a16:creationId xmlns:a16="http://schemas.microsoft.com/office/drawing/2014/main" id="{75ACB5D1-45EB-B144-83F5-CFBA42227D55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81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/>
        </p:nvSpPr>
        <p:spPr>
          <a:xfrm>
            <a:off x="6222857" y="4420024"/>
            <a:ext cx="559086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7"/>
          <p:cNvCxnSpPr/>
          <p:nvPr/>
        </p:nvCxnSpPr>
        <p:spPr>
          <a:xfrm flipH="1">
            <a:off x="848592" y="2355528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0" name="Google Shape;240;p7"/>
          <p:cNvSpPr txBox="1"/>
          <p:nvPr/>
        </p:nvSpPr>
        <p:spPr>
          <a:xfrm>
            <a:off x="12370279" y="9173011"/>
            <a:ext cx="292203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14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241" name="Google Shape;241;p7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6B005982-2978-4B4F-AC6D-D1FBA264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210B009-E6AD-E545-9C75-BE1432465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sp>
        <p:nvSpPr>
          <p:cNvPr id="17" name="Google Shape;218;p6">
            <a:extLst>
              <a:ext uri="{FF2B5EF4-FFF2-40B4-BE49-F238E27FC236}">
                <a16:creationId xmlns:a16="http://schemas.microsoft.com/office/drawing/2014/main" id="{F801F27E-E2A6-9C41-A0ED-63B70362A550}"/>
              </a:ext>
            </a:extLst>
          </p:cNvPr>
          <p:cNvSpPr txBox="1"/>
          <p:nvPr/>
        </p:nvSpPr>
        <p:spPr>
          <a:xfrm>
            <a:off x="704550" y="1099364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UPDATED PCC MARKERS</a:t>
            </a:r>
            <a:endParaRPr sz="800" dirty="0">
              <a:solidFill>
                <a:srgbClr val="42654A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D919556-7CEB-FA47-B9CD-9EE84DA5E440}"/>
              </a:ext>
            </a:extLst>
          </p:cNvPr>
          <p:cNvSpPr/>
          <p:nvPr/>
        </p:nvSpPr>
        <p:spPr>
          <a:xfrm>
            <a:off x="738090" y="2629355"/>
            <a:ext cx="118138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42654A"/>
                </a:solidFill>
                <a:latin typeface="Poppins"/>
              </a:rPr>
              <a:t>7.5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: Coach shares—with no attachment—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observations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intuitions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comments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thoughts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or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feelings,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and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invites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the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client’s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exploration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through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verbal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or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tonal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invitation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  <a:br>
              <a:rPr lang="it-IT" sz="2400" dirty="0">
                <a:solidFill>
                  <a:srgbClr val="595959"/>
                </a:solidFill>
                <a:latin typeface="Poppins"/>
              </a:rPr>
            </a:br>
            <a:r>
              <a:rPr lang="it-IT" sz="2400" dirty="0">
                <a:solidFill>
                  <a:srgbClr val="595959"/>
                </a:solidFill>
                <a:latin typeface="Poppins"/>
              </a:rPr>
              <a:t>7.6: Coach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asks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clear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direct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primarily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open-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ended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questions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one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 time,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 pace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allows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for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thinking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feeling or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reflection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by the client.</a:t>
            </a:r>
            <a:br>
              <a:rPr lang="it-IT" sz="2400" dirty="0">
                <a:solidFill>
                  <a:srgbClr val="595959"/>
                </a:solidFill>
                <a:latin typeface="Poppins"/>
              </a:rPr>
            </a:br>
            <a:r>
              <a:rPr lang="it-IT" sz="2400" dirty="0">
                <a:solidFill>
                  <a:srgbClr val="595959"/>
                </a:solidFill>
                <a:latin typeface="Poppins"/>
              </a:rPr>
              <a:t>7.7: Coach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uses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language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is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generally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clear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and concise.</a:t>
            </a:r>
            <a:br>
              <a:rPr lang="it-IT" sz="2400" dirty="0">
                <a:solidFill>
                  <a:srgbClr val="595959"/>
                </a:solidFill>
                <a:latin typeface="Poppins"/>
              </a:rPr>
            </a:br>
            <a:r>
              <a:rPr lang="it-IT" sz="2400" dirty="0">
                <a:solidFill>
                  <a:srgbClr val="595959"/>
                </a:solidFill>
                <a:latin typeface="Poppins"/>
              </a:rPr>
              <a:t>7.8: Coach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allows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the client to do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most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of the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talking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 </a:t>
            </a:r>
          </a:p>
          <a:p>
            <a:r>
              <a:rPr lang="it-IT" sz="2400" dirty="0">
                <a:solidFill>
                  <a:srgbClr val="595959"/>
                </a:solidFill>
                <a:latin typeface="Poppins"/>
              </a:rPr>
              <a:t>[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Competency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i="1" dirty="0">
                <a:solidFill>
                  <a:srgbClr val="595959"/>
                </a:solidFill>
                <a:latin typeface="Poppins"/>
              </a:rPr>
              <a:t>2 - </a:t>
            </a:r>
            <a:r>
              <a:rPr lang="it-IT" sz="2400" i="1" dirty="0" err="1">
                <a:solidFill>
                  <a:srgbClr val="595959"/>
                </a:solidFill>
                <a:latin typeface="Poppins"/>
              </a:rPr>
              <a:t>Coaching</a:t>
            </a:r>
            <a:r>
              <a:rPr lang="it-IT" sz="2400" i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i="1" dirty="0" err="1">
                <a:solidFill>
                  <a:srgbClr val="595959"/>
                </a:solidFill>
                <a:latin typeface="Poppins"/>
              </a:rPr>
              <a:t>Mindset</a:t>
            </a:r>
            <a:r>
              <a:rPr lang="it-IT" sz="2400" i="1" dirty="0">
                <a:solidFill>
                  <a:srgbClr val="595959"/>
                </a:solidFill>
                <a:latin typeface="Poppins"/>
              </a:rPr>
              <a:t>: 7.5]</a:t>
            </a:r>
          </a:p>
        </p:txBody>
      </p:sp>
      <p:sp>
        <p:nvSpPr>
          <p:cNvPr id="15" name="Google Shape;227;p6">
            <a:extLst>
              <a:ext uri="{FF2B5EF4-FFF2-40B4-BE49-F238E27FC236}">
                <a16:creationId xmlns:a16="http://schemas.microsoft.com/office/drawing/2014/main" id="{75ACB5D1-45EB-B144-83F5-CFBA42227D55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0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/>
          <p:nvPr/>
        </p:nvSpPr>
        <p:spPr>
          <a:xfrm>
            <a:off x="0" y="-46811"/>
            <a:ext cx="13070260" cy="9925584"/>
          </a:xfrm>
          <a:prstGeom prst="rect">
            <a:avLst/>
          </a:prstGeom>
          <a:solidFill>
            <a:srgbClr val="006029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 txBox="1">
            <a:spLocks noGrp="1"/>
          </p:cNvSpPr>
          <p:nvPr>
            <p:ph type="body" idx="4294967295"/>
          </p:nvPr>
        </p:nvSpPr>
        <p:spPr>
          <a:xfrm>
            <a:off x="580906" y="2893725"/>
            <a:ext cx="5803640" cy="53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900" rIns="342900" bIns="342900" anchor="t" anchorCtr="0">
            <a:normAutofit lnSpcReduction="1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None/>
            </a:pPr>
            <a:r>
              <a:rPr lang="it-IT" sz="2400" i="1" dirty="0">
                <a:solidFill>
                  <a:srgbClr val="FFFFFF"/>
                </a:solidFill>
                <a:latin typeface="Poppins"/>
              </a:rPr>
              <a:t>«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Mentor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Coaching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for an ICF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Credential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consists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of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coaching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and feedback in a collaborative,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appreciative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and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dialogued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process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based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on an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observed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or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recorded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coaching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session to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increase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the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coach’s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capability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in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coaching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, in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alignment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with the ICF Core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Competencies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.»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None/>
            </a:pPr>
            <a:r>
              <a:rPr lang="it-IT" sz="2400" i="1" dirty="0">
                <a:solidFill>
                  <a:srgbClr val="FFFFFF"/>
                </a:solidFill>
                <a:latin typeface="Poppins"/>
              </a:rPr>
              <a:t>– ICF,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Mentor</a:t>
            </a:r>
            <a:r>
              <a:rPr lang="it-IT" sz="24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Coaching</a:t>
            </a:r>
            <a:endParaRPr lang="en-US" sz="2400" i="1" dirty="0">
              <a:solidFill>
                <a:srgbClr val="FFFFFF"/>
              </a:solidFill>
              <a:latin typeface="Poppins"/>
              <a:sym typeface="Poppins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650239" y="1115001"/>
            <a:ext cx="8220377" cy="161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chemeClr val="bg1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FFFFFF"/>
                </a:solidFill>
                <a:latin typeface="Book Antiqua"/>
                <a:sym typeface="Book Antiqua"/>
              </a:rPr>
              <a:t>TUNE UP</a:t>
            </a:r>
            <a:endParaRPr sz="4000" dirty="0"/>
          </a:p>
        </p:txBody>
      </p:sp>
      <p:sp>
        <p:nvSpPr>
          <p:cNvPr id="304" name="Google Shape;304;p10"/>
          <p:cNvSpPr txBox="1"/>
          <p:nvPr/>
        </p:nvSpPr>
        <p:spPr>
          <a:xfrm>
            <a:off x="12370723" y="9173011"/>
            <a:ext cx="291759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15</a:t>
            </a:fld>
            <a:r>
              <a:rPr lang="en-US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/>
          </a:p>
        </p:txBody>
      </p:sp>
      <p:cxnSp>
        <p:nvCxnSpPr>
          <p:cNvPr id="305" name="Google Shape;305;p10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06" name="Google Shape;306;p10" descr="bianco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433" y="9099397"/>
            <a:ext cx="463865" cy="463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154;p4">
            <a:extLst>
              <a:ext uri="{FF2B5EF4-FFF2-40B4-BE49-F238E27FC236}">
                <a16:creationId xmlns:a16="http://schemas.microsoft.com/office/drawing/2014/main" id="{1B7CA183-8E3F-4D8D-852F-2EC3D5948299}"/>
              </a:ext>
            </a:extLst>
          </p:cNvPr>
          <p:cNvCxnSpPr/>
          <p:nvPr/>
        </p:nvCxnSpPr>
        <p:spPr>
          <a:xfrm flipH="1">
            <a:off x="784183" y="2186516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FFCC4E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5D5C553A-ABC2-4C68-957E-0099BCB86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46" y="249279"/>
            <a:ext cx="1852289" cy="797284"/>
          </a:xfrm>
          <a:prstGeom prst="rect">
            <a:avLst/>
          </a:prstGeom>
        </p:spPr>
      </p:pic>
      <p:cxnSp>
        <p:nvCxnSpPr>
          <p:cNvPr id="17" name="Google Shape;308;p10">
            <a:extLst>
              <a:ext uri="{FF2B5EF4-FFF2-40B4-BE49-F238E27FC236}">
                <a16:creationId xmlns:a16="http://schemas.microsoft.com/office/drawing/2014/main" id="{08C28F8B-C89A-0344-BE47-4A2DA03C3208}"/>
              </a:ext>
            </a:extLst>
          </p:cNvPr>
          <p:cNvCxnSpPr>
            <a:cxnSpLocks/>
          </p:cNvCxnSpPr>
          <p:nvPr/>
        </p:nvCxnSpPr>
        <p:spPr>
          <a:xfrm>
            <a:off x="6496005" y="3959524"/>
            <a:ext cx="0" cy="2695916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" name="Google Shape;227;p6">
            <a:extLst>
              <a:ext uri="{FF2B5EF4-FFF2-40B4-BE49-F238E27FC236}">
                <a16:creationId xmlns:a16="http://schemas.microsoft.com/office/drawing/2014/main" id="{4CEF1E4F-B9F6-E34B-B6BD-614DD0DD7D24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chemeClr val="bg1"/>
                </a:solidFill>
                <a:latin typeface="Book Antiqua"/>
                <a:sym typeface="Book Antiqua"/>
              </a:rPr>
              <a:t>ICF COACHING WEEK 2021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/>
          <p:nvPr/>
        </p:nvSpPr>
        <p:spPr>
          <a:xfrm>
            <a:off x="0" y="-46811"/>
            <a:ext cx="13070260" cy="9925584"/>
          </a:xfrm>
          <a:prstGeom prst="rect">
            <a:avLst/>
          </a:prstGeom>
          <a:solidFill>
            <a:srgbClr val="006029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650239" y="1115001"/>
            <a:ext cx="8220377" cy="161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chemeClr val="bg1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FFFFFF"/>
                </a:solidFill>
                <a:latin typeface="Book Antiqua"/>
                <a:sym typeface="Book Antiqua"/>
              </a:rPr>
              <a:t>TUNE UP</a:t>
            </a:r>
            <a:endParaRPr sz="4000" dirty="0"/>
          </a:p>
        </p:txBody>
      </p:sp>
      <p:sp>
        <p:nvSpPr>
          <p:cNvPr id="304" name="Google Shape;304;p10"/>
          <p:cNvSpPr txBox="1"/>
          <p:nvPr/>
        </p:nvSpPr>
        <p:spPr>
          <a:xfrm>
            <a:off x="12370723" y="9173011"/>
            <a:ext cx="291759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16</a:t>
            </a:fld>
            <a:r>
              <a:rPr lang="en-US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/>
          </a:p>
        </p:txBody>
      </p:sp>
      <p:cxnSp>
        <p:nvCxnSpPr>
          <p:cNvPr id="305" name="Google Shape;305;p10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06" name="Google Shape;306;p10" descr="bianco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433" y="9099397"/>
            <a:ext cx="463865" cy="463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154;p4">
            <a:extLst>
              <a:ext uri="{FF2B5EF4-FFF2-40B4-BE49-F238E27FC236}">
                <a16:creationId xmlns:a16="http://schemas.microsoft.com/office/drawing/2014/main" id="{1B7CA183-8E3F-4D8D-852F-2EC3D5948299}"/>
              </a:ext>
            </a:extLst>
          </p:cNvPr>
          <p:cNvCxnSpPr/>
          <p:nvPr/>
        </p:nvCxnSpPr>
        <p:spPr>
          <a:xfrm flipH="1">
            <a:off x="784183" y="2186516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FFCC4E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5D5C553A-ABC2-4C68-957E-0099BCB86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46" y="249279"/>
            <a:ext cx="1852289" cy="797284"/>
          </a:xfrm>
          <a:prstGeom prst="rect">
            <a:avLst/>
          </a:prstGeom>
        </p:spPr>
      </p:pic>
      <p:sp>
        <p:nvSpPr>
          <p:cNvPr id="26" name="Google Shape;290;p10">
            <a:extLst>
              <a:ext uri="{FF2B5EF4-FFF2-40B4-BE49-F238E27FC236}">
                <a16:creationId xmlns:a16="http://schemas.microsoft.com/office/drawing/2014/main" id="{95A58A73-0EA3-8D43-83E9-19726DDA7D8D}"/>
              </a:ext>
            </a:extLst>
          </p:cNvPr>
          <p:cNvSpPr txBox="1">
            <a:spLocks/>
          </p:cNvSpPr>
          <p:nvPr/>
        </p:nvSpPr>
        <p:spPr>
          <a:xfrm>
            <a:off x="448365" y="2298862"/>
            <a:ext cx="5938839" cy="647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900" rIns="342900" bIns="342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Poppins"/>
              </a:rPr>
              <a:t>-Demonstrates equal partnership </a:t>
            </a:r>
            <a:r>
              <a:rPr lang="en-US" sz="2400" dirty="0">
                <a:solidFill>
                  <a:srgbClr val="FFFFFF"/>
                </a:solidFill>
                <a:latin typeface="Poppins"/>
              </a:rPr>
              <a:t>by being open, vulnerable and willing to take appropriate risks, for example, in providing feedback that may make one or both individuals uncomfortable.</a:t>
            </a:r>
          </a:p>
          <a:p>
            <a:pPr marL="5080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Poppins"/>
              </a:rPr>
              <a:t>-Listens on all levels</a:t>
            </a:r>
            <a:r>
              <a:rPr lang="en-US" sz="2400" dirty="0">
                <a:solidFill>
                  <a:srgbClr val="FFFFFF"/>
                </a:solidFill>
                <a:latin typeface="Poppins"/>
              </a:rPr>
              <a:t>: physical, intellectual, emotional and intuitive.</a:t>
            </a:r>
            <a:endParaRPr lang="it-IT" sz="2400" dirty="0">
              <a:solidFill>
                <a:srgbClr val="FFFFFF"/>
              </a:solidFill>
              <a:latin typeface="Poppins"/>
            </a:endParaRPr>
          </a:p>
          <a:p>
            <a:pPr marL="50800" indent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</a:rPr>
              <a:t>-Is aware of and </a:t>
            </a:r>
            <a:r>
              <a:rPr lang="en-US" sz="2400" b="1" dirty="0">
                <a:solidFill>
                  <a:srgbClr val="FFFFFF"/>
                </a:solidFill>
                <a:latin typeface="Poppins"/>
              </a:rPr>
              <a:t>allows for differences in style, culture, and language</a:t>
            </a:r>
            <a:r>
              <a:rPr lang="en-US" sz="2400" dirty="0">
                <a:solidFill>
                  <a:srgbClr val="FFFFFF"/>
                </a:solidFill>
                <a:latin typeface="Poppins"/>
              </a:rPr>
              <a:t>.</a:t>
            </a:r>
            <a:endParaRPr lang="it-IT" sz="2400" dirty="0">
              <a:solidFill>
                <a:srgbClr val="FFFFFF"/>
              </a:solidFill>
              <a:latin typeface="Poppins"/>
            </a:endParaRPr>
          </a:p>
          <a:p>
            <a:pPr marL="5080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Poppins"/>
              </a:rPr>
              <a:t>-Creates a safe and trusting space </a:t>
            </a:r>
            <a:r>
              <a:rPr lang="en-US" sz="2400" dirty="0">
                <a:solidFill>
                  <a:srgbClr val="FFFFFF"/>
                </a:solidFill>
                <a:latin typeface="Poppins"/>
              </a:rPr>
              <a:t>for the delivery of feedback, using a respectful, clear, judgment free tone.</a:t>
            </a:r>
            <a:endParaRPr lang="it-IT" sz="2400" dirty="0">
              <a:solidFill>
                <a:srgbClr val="FFFFFF"/>
              </a:solidFill>
              <a:latin typeface="Poppins"/>
            </a:endParaRPr>
          </a:p>
        </p:txBody>
      </p:sp>
      <p:cxnSp>
        <p:nvCxnSpPr>
          <p:cNvPr id="17" name="Google Shape;308;p10">
            <a:extLst>
              <a:ext uri="{FF2B5EF4-FFF2-40B4-BE49-F238E27FC236}">
                <a16:creationId xmlns:a16="http://schemas.microsoft.com/office/drawing/2014/main" id="{08C28F8B-C89A-0344-BE47-4A2DA03C3208}"/>
              </a:ext>
            </a:extLst>
          </p:cNvPr>
          <p:cNvCxnSpPr>
            <a:cxnSpLocks/>
          </p:cNvCxnSpPr>
          <p:nvPr/>
        </p:nvCxnSpPr>
        <p:spPr>
          <a:xfrm>
            <a:off x="6496005" y="3959524"/>
            <a:ext cx="0" cy="2695916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" name="Google Shape;227;p6">
            <a:extLst>
              <a:ext uri="{FF2B5EF4-FFF2-40B4-BE49-F238E27FC236}">
                <a16:creationId xmlns:a16="http://schemas.microsoft.com/office/drawing/2014/main" id="{4CEF1E4F-B9F6-E34B-B6BD-614DD0DD7D24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chemeClr val="bg1"/>
                </a:solidFill>
                <a:latin typeface="Book Antiqua"/>
                <a:sym typeface="Book Antiqua"/>
              </a:rPr>
              <a:t>ICF COACHING WEEK 2021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2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5FA61DD-27F5-5249-8D82-980E4868A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9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1" descr="contact-phone-notepad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34099" y="-857037"/>
            <a:ext cx="16991424" cy="1133396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1"/>
          <p:cNvSpPr/>
          <p:nvPr/>
        </p:nvSpPr>
        <p:spPr>
          <a:xfrm>
            <a:off x="5224136" y="-209855"/>
            <a:ext cx="7903037" cy="10039603"/>
          </a:xfrm>
          <a:prstGeom prst="rect">
            <a:avLst/>
          </a:prstGeom>
          <a:solidFill>
            <a:srgbClr val="265D2E">
              <a:alpha val="29019"/>
            </a:srgbClr>
          </a:solidFill>
          <a:ln w="25400" cap="flat" cmpd="sng">
            <a:solidFill>
              <a:srgbClr val="234C68">
                <a:alpha val="2901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0" y="-209855"/>
            <a:ext cx="7903036" cy="100396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11"/>
          <p:cNvCxnSpPr/>
          <p:nvPr/>
        </p:nvCxnSpPr>
        <p:spPr>
          <a:xfrm flipH="1">
            <a:off x="725400" y="1121186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19" name="Google Shape;319;p11"/>
          <p:cNvSpPr txBox="1">
            <a:spLocks noGrp="1"/>
          </p:cNvSpPr>
          <p:nvPr>
            <p:ph type="title" idx="4294967295"/>
          </p:nvPr>
        </p:nvSpPr>
        <p:spPr>
          <a:xfrm>
            <a:off x="599439" y="71285"/>
            <a:ext cx="14409853" cy="161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464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CONTACT</a:t>
            </a:r>
            <a:endParaRPr sz="4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2ACA11-2D57-8F4A-B670-AD0B29EC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380" y="8801391"/>
            <a:ext cx="1600040" cy="689805"/>
          </a:xfrm>
          <a:prstGeom prst="rect">
            <a:avLst/>
          </a:prstGeom>
        </p:spPr>
      </p:pic>
      <p:cxnSp>
        <p:nvCxnSpPr>
          <p:cNvPr id="10" name="Google Shape;291;p10">
            <a:extLst>
              <a:ext uri="{FF2B5EF4-FFF2-40B4-BE49-F238E27FC236}">
                <a16:creationId xmlns:a16="http://schemas.microsoft.com/office/drawing/2014/main" id="{4088B4DB-F896-214D-B86C-A2D1AC997B3E}"/>
              </a:ext>
            </a:extLst>
          </p:cNvPr>
          <p:cNvCxnSpPr>
            <a:cxnSpLocks/>
          </p:cNvCxnSpPr>
          <p:nvPr/>
        </p:nvCxnSpPr>
        <p:spPr>
          <a:xfrm flipH="1" flipV="1">
            <a:off x="770748" y="5169663"/>
            <a:ext cx="5473922" cy="22226"/>
          </a:xfrm>
          <a:prstGeom prst="straightConnector1">
            <a:avLst/>
          </a:prstGeom>
          <a:noFill/>
          <a:ln w="12700" cap="flat" cmpd="sng">
            <a:solidFill>
              <a:schemeClr val="tx2">
                <a:lumMod val="50000"/>
              </a:schemeClr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1" name="Immagine 10" descr="Immagine che contiene persona, parete, interni, cielo&#10;&#10;Descrizione generata automaticamente">
            <a:extLst>
              <a:ext uri="{FF2B5EF4-FFF2-40B4-BE49-F238E27FC236}">
                <a16:creationId xmlns:a16="http://schemas.microsoft.com/office/drawing/2014/main" id="{1F4E4412-A1E2-1044-B04E-76A35A9AE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276" y="1437730"/>
            <a:ext cx="1936169" cy="1936169"/>
          </a:xfrm>
          <a:prstGeom prst="ellipse">
            <a:avLst/>
          </a:prstGeom>
        </p:spPr>
      </p:pic>
      <p:sp>
        <p:nvSpPr>
          <p:cNvPr id="12" name="Google Shape;295;p10">
            <a:extLst>
              <a:ext uri="{FF2B5EF4-FFF2-40B4-BE49-F238E27FC236}">
                <a16:creationId xmlns:a16="http://schemas.microsoft.com/office/drawing/2014/main" id="{0EACA4EF-4B4C-8347-96BD-A425D80D652E}"/>
              </a:ext>
            </a:extLst>
          </p:cNvPr>
          <p:cNvSpPr txBox="1"/>
          <p:nvPr/>
        </p:nvSpPr>
        <p:spPr>
          <a:xfrm>
            <a:off x="514865" y="3279249"/>
            <a:ext cx="5987535" cy="176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900" rIns="342900" bIns="342900" anchor="t" anchorCtr="0">
            <a:normAutofit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ook Antiqua"/>
              <a:buNone/>
            </a:pPr>
            <a:r>
              <a:rPr lang="en-US" sz="3600" b="1" dirty="0" err="1">
                <a:solidFill>
                  <a:srgbClr val="42654A"/>
                </a:solidFill>
                <a:latin typeface="Book Antiqua"/>
                <a:sym typeface="Book Antiqua"/>
              </a:rPr>
              <a:t>Rossella</a:t>
            </a:r>
            <a:r>
              <a:rPr lang="en-US" sz="3600" b="1" dirty="0">
                <a:solidFill>
                  <a:srgbClr val="42654A"/>
                </a:solidFill>
                <a:latin typeface="Book Antiqua"/>
                <a:sym typeface="Book Antiqua"/>
              </a:rPr>
              <a:t> Pin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Book Antiqua"/>
              <a:buNone/>
            </a:pPr>
            <a:r>
              <a:rPr lang="it-IT" dirty="0">
                <a:solidFill>
                  <a:srgbClr val="42654A"/>
                </a:solidFill>
              </a:rPr>
              <a:t>- ICF MASTER CERTIFIED COACH, REGISTERED MENTOR - </a:t>
            </a:r>
            <a:endParaRPr sz="1200" dirty="0">
              <a:solidFill>
                <a:srgbClr val="42654A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C8E8183-D226-B644-8E85-F33B345588B8}"/>
              </a:ext>
            </a:extLst>
          </p:cNvPr>
          <p:cNvSpPr/>
          <p:nvPr/>
        </p:nvSpPr>
        <p:spPr>
          <a:xfrm>
            <a:off x="791260" y="5501117"/>
            <a:ext cx="5432898" cy="1431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buClr>
                <a:srgbClr val="FFFFFF"/>
              </a:buClr>
              <a:buSzPts val="1353"/>
            </a:pPr>
            <a:r>
              <a:rPr lang="en-US" sz="2000" dirty="0" err="1">
                <a:solidFill>
                  <a:srgbClr val="42654A"/>
                </a:solidFill>
                <a:latin typeface="Book Antiqua"/>
                <a:sym typeface="Book Antiqua"/>
              </a:rPr>
              <a:t>www.rossellapin.com</a:t>
            </a:r>
            <a:endParaRPr lang="en-US" sz="2000" dirty="0">
              <a:solidFill>
                <a:srgbClr val="42654A"/>
              </a:solidFill>
              <a:latin typeface="Book Antiqua"/>
              <a:sym typeface="Book Antiqua"/>
            </a:endParaRPr>
          </a:p>
          <a:p>
            <a:pPr lvl="0" algn="ctr">
              <a:lnSpc>
                <a:spcPct val="150000"/>
              </a:lnSpc>
              <a:buClr>
                <a:srgbClr val="FFFFFF"/>
              </a:buClr>
              <a:buSzPts val="1353"/>
            </a:pPr>
            <a:r>
              <a:rPr lang="en-US" sz="2000" dirty="0" err="1">
                <a:solidFill>
                  <a:srgbClr val="42654A"/>
                </a:solidFill>
                <a:latin typeface="Book Antiqua"/>
                <a:sym typeface="Book Antiqua"/>
              </a:rPr>
              <a:t>rossella@rossellapin.com</a:t>
            </a:r>
            <a:endParaRPr lang="en-US" sz="2000" dirty="0">
              <a:solidFill>
                <a:srgbClr val="42654A"/>
              </a:solidFill>
              <a:latin typeface="Book Antiqua"/>
              <a:sym typeface="Book Antiqua"/>
            </a:endParaRPr>
          </a:p>
          <a:p>
            <a:pPr lvl="0" algn="ctr">
              <a:lnSpc>
                <a:spcPct val="150000"/>
              </a:lnSpc>
              <a:buClr>
                <a:srgbClr val="FFFFFF"/>
              </a:buClr>
              <a:buSzPts val="1353"/>
            </a:pPr>
            <a:r>
              <a:rPr lang="en-US" sz="2000" dirty="0">
                <a:solidFill>
                  <a:srgbClr val="42654A"/>
                </a:solidFill>
                <a:latin typeface="Book Antiqua"/>
                <a:sym typeface="Book Antiqua"/>
              </a:rPr>
              <a:t>[</a:t>
            </a:r>
            <a:r>
              <a:rPr lang="en-US" sz="2000" dirty="0">
                <a:solidFill>
                  <a:srgbClr val="42654A"/>
                </a:solidFill>
                <a:latin typeface="Book Antiqua"/>
              </a:rPr>
              <a:t>https://</a:t>
            </a:r>
            <a:r>
              <a:rPr lang="en-US" sz="2000" dirty="0" err="1">
                <a:solidFill>
                  <a:srgbClr val="42654A"/>
                </a:solidFill>
                <a:latin typeface="Book Antiqua"/>
              </a:rPr>
              <a:t>www.linkedin.com</a:t>
            </a:r>
            <a:r>
              <a:rPr lang="en-US" sz="2000" dirty="0">
                <a:solidFill>
                  <a:srgbClr val="42654A"/>
                </a:solidFill>
                <a:latin typeface="Book Antiqua"/>
              </a:rPr>
              <a:t>/in/</a:t>
            </a:r>
            <a:r>
              <a:rPr lang="en-US" sz="2000" dirty="0" err="1">
                <a:solidFill>
                  <a:srgbClr val="42654A"/>
                </a:solidFill>
                <a:latin typeface="Book Antiqua"/>
              </a:rPr>
              <a:t>rossellapin</a:t>
            </a:r>
            <a:r>
              <a:rPr lang="en-US" sz="2000" dirty="0">
                <a:solidFill>
                  <a:srgbClr val="42654A"/>
                </a:solidFill>
                <a:latin typeface="Book Antiqua"/>
              </a:rPr>
              <a:t>/]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/>
          <p:nvPr/>
        </p:nvSpPr>
        <p:spPr>
          <a:xfrm>
            <a:off x="6222857" y="4420024"/>
            <a:ext cx="559086" cy="259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7"/>
          <p:cNvCxnSpPr/>
          <p:nvPr/>
        </p:nvCxnSpPr>
        <p:spPr>
          <a:xfrm flipH="1">
            <a:off x="848592" y="2456968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0" name="Google Shape;240;p7"/>
          <p:cNvSpPr txBox="1"/>
          <p:nvPr/>
        </p:nvSpPr>
        <p:spPr>
          <a:xfrm>
            <a:off x="12441478" y="9173011"/>
            <a:ext cx="221004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r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/>
          </a:p>
        </p:txBody>
      </p:sp>
      <p:cxnSp>
        <p:nvCxnSpPr>
          <p:cNvPr id="241" name="Google Shape;241;p7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6B005982-2978-4B4F-AC6D-D1FBA264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210B009-E6AD-E545-9C75-BE1432465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sp>
        <p:nvSpPr>
          <p:cNvPr id="13" name="Google Shape;227;p6">
            <a:extLst>
              <a:ext uri="{FF2B5EF4-FFF2-40B4-BE49-F238E27FC236}">
                <a16:creationId xmlns:a16="http://schemas.microsoft.com/office/drawing/2014/main" id="{166C99C2-7240-7642-A739-98F97509D5C7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  <p:sp>
        <p:nvSpPr>
          <p:cNvPr id="14" name="Google Shape;218;p6">
            <a:extLst>
              <a:ext uri="{FF2B5EF4-FFF2-40B4-BE49-F238E27FC236}">
                <a16:creationId xmlns:a16="http://schemas.microsoft.com/office/drawing/2014/main" id="{C1A28329-780F-0E40-8C89-7166A49035FF}"/>
              </a:ext>
            </a:extLst>
          </p:cNvPr>
          <p:cNvSpPr txBox="1"/>
          <p:nvPr/>
        </p:nvSpPr>
        <p:spPr>
          <a:xfrm>
            <a:off x="704550" y="1099364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GETTING TO KNOW YOU</a:t>
            </a:r>
            <a:endParaRPr sz="8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710EF55-59E1-B241-BCEB-0FD6AB338BA5}"/>
              </a:ext>
            </a:extLst>
          </p:cNvPr>
          <p:cNvSpPr/>
          <p:nvPr/>
        </p:nvSpPr>
        <p:spPr>
          <a:xfrm>
            <a:off x="6464428" y="8608638"/>
            <a:ext cx="6260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coachingfederation.org</a:t>
            </a:r>
            <a:r>
              <a:rPr lang="it-IT" dirty="0"/>
              <a:t>/</a:t>
            </a:r>
            <a:r>
              <a:rPr lang="it-IT" dirty="0" err="1"/>
              <a:t>app</a:t>
            </a:r>
            <a:r>
              <a:rPr lang="it-IT" dirty="0"/>
              <a:t>/uploads/2021/05/May2021_FactSheet.pdf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7514E7C-A81F-4742-B4CE-988B26722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40" y="2606608"/>
            <a:ext cx="5998517" cy="362683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697BF02-D31D-6D45-9884-976E539AA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476" y="2152006"/>
            <a:ext cx="6368508" cy="6368508"/>
          </a:xfrm>
          <a:prstGeom prst="rect">
            <a:avLst/>
          </a:prstGeom>
        </p:spPr>
      </p:pic>
      <p:sp>
        <p:nvSpPr>
          <p:cNvPr id="6" name="Cornice 5">
            <a:extLst>
              <a:ext uri="{FF2B5EF4-FFF2-40B4-BE49-F238E27FC236}">
                <a16:creationId xmlns:a16="http://schemas.microsoft.com/office/drawing/2014/main" id="{923C26D8-7E21-E74A-B845-F432C9C9D46F}"/>
              </a:ext>
            </a:extLst>
          </p:cNvPr>
          <p:cNvSpPr/>
          <p:nvPr/>
        </p:nvSpPr>
        <p:spPr>
          <a:xfrm>
            <a:off x="6354305" y="8235223"/>
            <a:ext cx="6292679" cy="3254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2BC34B5C-4B99-544B-8956-6C118BEE3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56" y="6185118"/>
            <a:ext cx="3918864" cy="290754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018146B-56D2-E74C-931E-D01FE04DA0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912" t="-4864" r="19773" b="-1"/>
          <a:stretch/>
        </p:blipFill>
        <p:spPr>
          <a:xfrm>
            <a:off x="738517" y="8580467"/>
            <a:ext cx="3270143" cy="3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1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/>
          <p:nvPr/>
        </p:nvSpPr>
        <p:spPr>
          <a:xfrm>
            <a:off x="0" y="0"/>
            <a:ext cx="13070260" cy="9925584"/>
          </a:xfrm>
          <a:prstGeom prst="rect">
            <a:avLst/>
          </a:prstGeom>
          <a:solidFill>
            <a:srgbClr val="006029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0"/>
          <p:cNvSpPr txBox="1">
            <a:spLocks noGrp="1"/>
          </p:cNvSpPr>
          <p:nvPr>
            <p:ph type="body" idx="4294967295"/>
          </p:nvPr>
        </p:nvSpPr>
        <p:spPr>
          <a:xfrm>
            <a:off x="574867" y="3392603"/>
            <a:ext cx="5775122" cy="486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900" rIns="342900" bIns="342900" anchor="t" anchorCtr="0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None/>
            </a:pPr>
            <a:r>
              <a:rPr lang="it-IT" sz="2500" i="1" dirty="0">
                <a:solidFill>
                  <a:srgbClr val="FFFFFF"/>
                </a:solidFill>
                <a:latin typeface="Poppins"/>
              </a:rPr>
              <a:t>«ICF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Credential-holders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are part of a self-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regulating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group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of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elite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coaches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who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provide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accountability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to clients and the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coaching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profession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as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a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whole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.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They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pursue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and complete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rigorous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education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and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practice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requirements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that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provide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unquestioned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legitimacy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to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their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commitment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to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excellence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 in </a:t>
            </a:r>
            <a:r>
              <a:rPr lang="it-IT" sz="2500" i="1" dirty="0" err="1">
                <a:solidFill>
                  <a:srgbClr val="FFFFFF"/>
                </a:solidFill>
                <a:latin typeface="Poppins"/>
              </a:rPr>
              <a:t>coaching</a:t>
            </a:r>
            <a:r>
              <a:rPr lang="it-IT" sz="2500" i="1" dirty="0">
                <a:solidFill>
                  <a:srgbClr val="FFFFFF"/>
                </a:solidFill>
                <a:latin typeface="Poppins"/>
              </a:rPr>
              <a:t>.»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None/>
            </a:pPr>
            <a:r>
              <a:rPr lang="it-IT" sz="2400" i="1" dirty="0">
                <a:solidFill>
                  <a:srgbClr val="FFFFFF"/>
                </a:solidFill>
                <a:latin typeface="Poppins"/>
              </a:rPr>
              <a:t>– ICF, </a:t>
            </a:r>
            <a:r>
              <a:rPr lang="it-IT" sz="2400" i="1" dirty="0" err="1">
                <a:solidFill>
                  <a:srgbClr val="FFFFFF"/>
                </a:solidFill>
                <a:latin typeface="Poppins"/>
              </a:rPr>
              <a:t>Credentials</a:t>
            </a:r>
            <a:endParaRPr lang="en-US" sz="2400" i="1" dirty="0">
              <a:solidFill>
                <a:srgbClr val="FFFFFF"/>
              </a:solidFill>
              <a:latin typeface="Poppins"/>
              <a:sym typeface="Poppins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650239" y="1115001"/>
            <a:ext cx="8220377" cy="161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chemeClr val="bg1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FFFFFF"/>
                </a:solidFill>
                <a:latin typeface="Book Antiqua"/>
                <a:sym typeface="Book Antiqua"/>
              </a:rPr>
              <a:t>TUNE UP</a:t>
            </a:r>
            <a:endParaRPr sz="4000" dirty="0"/>
          </a:p>
        </p:txBody>
      </p:sp>
      <p:sp>
        <p:nvSpPr>
          <p:cNvPr id="304" name="Google Shape;304;p10"/>
          <p:cNvSpPr txBox="1"/>
          <p:nvPr/>
        </p:nvSpPr>
        <p:spPr>
          <a:xfrm>
            <a:off x="12370723" y="9173011"/>
            <a:ext cx="291759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r>
              <a:rPr lang="en-US" sz="1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/>
          </a:p>
        </p:txBody>
      </p:sp>
      <p:cxnSp>
        <p:nvCxnSpPr>
          <p:cNvPr id="305" name="Google Shape;305;p10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06" name="Google Shape;306;p10" descr="bianco_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433" y="9099397"/>
            <a:ext cx="463865" cy="4638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154;p4">
            <a:extLst>
              <a:ext uri="{FF2B5EF4-FFF2-40B4-BE49-F238E27FC236}">
                <a16:creationId xmlns:a16="http://schemas.microsoft.com/office/drawing/2014/main" id="{1B7CA183-8E3F-4D8D-852F-2EC3D5948299}"/>
              </a:ext>
            </a:extLst>
          </p:cNvPr>
          <p:cNvCxnSpPr/>
          <p:nvPr/>
        </p:nvCxnSpPr>
        <p:spPr>
          <a:xfrm flipH="1">
            <a:off x="784183" y="2186516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FFCC4E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5D5C553A-ABC2-4C68-957E-0099BCB86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446" y="249279"/>
            <a:ext cx="1852289" cy="797284"/>
          </a:xfrm>
          <a:prstGeom prst="rect">
            <a:avLst/>
          </a:prstGeom>
        </p:spPr>
      </p:pic>
      <p:sp>
        <p:nvSpPr>
          <p:cNvPr id="26" name="Google Shape;290;p10">
            <a:extLst>
              <a:ext uri="{FF2B5EF4-FFF2-40B4-BE49-F238E27FC236}">
                <a16:creationId xmlns:a16="http://schemas.microsoft.com/office/drawing/2014/main" id="{95A58A73-0EA3-8D43-83E9-19726DDA7D8D}"/>
              </a:ext>
            </a:extLst>
          </p:cNvPr>
          <p:cNvSpPr txBox="1">
            <a:spLocks/>
          </p:cNvSpPr>
          <p:nvPr/>
        </p:nvSpPr>
        <p:spPr>
          <a:xfrm>
            <a:off x="6894292" y="3528677"/>
            <a:ext cx="5909443" cy="355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900" tIns="342900" rIns="342900" bIns="342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Font typeface="Arial"/>
              <a:buNone/>
            </a:pPr>
            <a:r>
              <a:rPr lang="it-IT" sz="2400" dirty="0">
                <a:solidFill>
                  <a:srgbClr val="FFFFFF"/>
                </a:solidFill>
                <a:latin typeface="Poppins"/>
              </a:rPr>
              <a:t>POLL #1: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  <a:sym typeface="Poppins"/>
              </a:rPr>
              <a:t>Which ICF credentials are you holding?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Font typeface="Arial"/>
              <a:buNone/>
            </a:pPr>
            <a:endParaRPr lang="en-US" sz="2400" dirty="0">
              <a:solidFill>
                <a:srgbClr val="FFFFFF"/>
              </a:solidFill>
              <a:latin typeface="Poppins"/>
              <a:sym typeface="Poppin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  <a:sym typeface="Poppins"/>
              </a:rPr>
              <a:t>POLL #2: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ts val="2173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  <a:latin typeface="Poppins"/>
                <a:sym typeface="Poppins"/>
              </a:rPr>
              <a:t>How long have you been coaching?</a:t>
            </a:r>
          </a:p>
        </p:txBody>
      </p:sp>
      <p:cxnSp>
        <p:nvCxnSpPr>
          <p:cNvPr id="18" name="Google Shape;308;p10">
            <a:extLst>
              <a:ext uri="{FF2B5EF4-FFF2-40B4-BE49-F238E27FC236}">
                <a16:creationId xmlns:a16="http://schemas.microsoft.com/office/drawing/2014/main" id="{08C3199E-B9D5-5A4D-A5B1-1B11958F3475}"/>
              </a:ext>
            </a:extLst>
          </p:cNvPr>
          <p:cNvCxnSpPr>
            <a:cxnSpLocks/>
          </p:cNvCxnSpPr>
          <p:nvPr/>
        </p:nvCxnSpPr>
        <p:spPr>
          <a:xfrm>
            <a:off x="6496005" y="3959524"/>
            <a:ext cx="0" cy="2695916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" name="Google Shape;227;p6">
            <a:extLst>
              <a:ext uri="{FF2B5EF4-FFF2-40B4-BE49-F238E27FC236}">
                <a16:creationId xmlns:a16="http://schemas.microsoft.com/office/drawing/2014/main" id="{C2F4015B-87E2-9A47-BF09-FF6473656159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chemeClr val="bg1"/>
                </a:solidFill>
                <a:latin typeface="Book Antiqua"/>
                <a:sym typeface="Book Antiqua"/>
              </a:rPr>
              <a:t>ICF COACHING WEEK 2021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800989" y="2881762"/>
            <a:ext cx="611177" cy="61117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838306" y="2856437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i="0" u="none" strike="noStrike" cap="none" dirty="0">
                <a:solidFill>
                  <a:srgbClr val="42654A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 dirty="0">
              <a:solidFill>
                <a:srgbClr val="42654A"/>
              </a:solidFill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2441478" y="9173011"/>
            <a:ext cx="221004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153" name="Google Shape;153;p4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/>
          <p:nvPr/>
        </p:nvCxnSpPr>
        <p:spPr>
          <a:xfrm flipH="1">
            <a:off x="794673" y="2185340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6" name="Google Shape;156;p4"/>
          <p:cNvSpPr txBox="1"/>
          <p:nvPr/>
        </p:nvSpPr>
        <p:spPr>
          <a:xfrm>
            <a:off x="1780327" y="2858432"/>
            <a:ext cx="4245751" cy="130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200" dirty="0">
                <a:solidFill>
                  <a:srgbClr val="42654A"/>
                </a:solidFill>
                <a:latin typeface="Poppins"/>
              </a:rPr>
              <a:t>DEMONSTRATES ETHICAL PRESENCE </a:t>
            </a:r>
          </a:p>
          <a:p>
            <a:r>
              <a:rPr lang="it-IT" sz="2200" dirty="0" err="1">
                <a:solidFill>
                  <a:srgbClr val="595959"/>
                </a:solidFill>
                <a:latin typeface="Poppins"/>
              </a:rPr>
              <a:t>Understands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consistently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applies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coaching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ethics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standards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of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coaching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.</a:t>
            </a:r>
            <a:br>
              <a:rPr lang="it-IT" dirty="0"/>
            </a:br>
            <a:endParaRPr lang="it-IT" dirty="0"/>
          </a:p>
          <a:p>
            <a:pPr>
              <a:buClr>
                <a:srgbClr val="595959"/>
              </a:buClr>
              <a:buSzPts val="1800"/>
            </a:pPr>
            <a:endParaRPr sz="2000" dirty="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8143045" y="2858432"/>
            <a:ext cx="3975113" cy="130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en-GB" sz="2200" dirty="0">
                <a:solidFill>
                  <a:srgbClr val="42654A"/>
                </a:solidFill>
                <a:latin typeface="Poppins"/>
              </a:rPr>
              <a:t>EMBODIES A COACHING MINDSET</a:t>
            </a:r>
          </a:p>
          <a:p>
            <a:pPr lvl="0">
              <a:buClr>
                <a:srgbClr val="595959"/>
              </a:buClr>
              <a:buSzPts val="1800"/>
            </a:pPr>
            <a:r>
              <a:rPr lang="it-IT" sz="2200" dirty="0" err="1">
                <a:solidFill>
                  <a:srgbClr val="595959"/>
                </a:solidFill>
                <a:latin typeface="Poppins"/>
              </a:rPr>
              <a:t>Develops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maintains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mindset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that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is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open,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curious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flexible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client-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centered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br>
              <a:rPr lang="it-IT" sz="2000" dirty="0"/>
            </a:br>
            <a:endParaRPr lang="it-IT" sz="2000" dirty="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7122304" y="2875246"/>
            <a:ext cx="611177" cy="611178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7144120" y="2866854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i="0" u="none" strike="noStrike" cap="none" dirty="0">
                <a:solidFill>
                  <a:srgbClr val="42654A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 dirty="0">
              <a:solidFill>
                <a:srgbClr val="42654A"/>
              </a:solidFill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C005E44-98CA-DA46-9472-B37B0AA1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552D9F1-755B-524E-BD9A-4C75F13B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sp>
        <p:nvSpPr>
          <p:cNvPr id="20" name="Google Shape;218;p6">
            <a:extLst>
              <a:ext uri="{FF2B5EF4-FFF2-40B4-BE49-F238E27FC236}">
                <a16:creationId xmlns:a16="http://schemas.microsoft.com/office/drawing/2014/main" id="{8BBC3AC7-1135-374C-8275-C8834210F860}"/>
              </a:ext>
            </a:extLst>
          </p:cNvPr>
          <p:cNvSpPr txBox="1"/>
          <p:nvPr/>
        </p:nvSpPr>
        <p:spPr>
          <a:xfrm>
            <a:off x="704549" y="961822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8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FUNDATION</a:t>
            </a:r>
            <a:endParaRPr sz="800" dirty="0">
              <a:solidFill>
                <a:srgbClr val="42654A"/>
              </a:solidFill>
            </a:endParaRPr>
          </a:p>
        </p:txBody>
      </p:sp>
      <p:sp>
        <p:nvSpPr>
          <p:cNvPr id="31" name="Google Shape;227;p6">
            <a:extLst>
              <a:ext uri="{FF2B5EF4-FFF2-40B4-BE49-F238E27FC236}">
                <a16:creationId xmlns:a16="http://schemas.microsoft.com/office/drawing/2014/main" id="{E342316B-69A2-F34F-845F-838AA8AACC52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09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/>
          <p:nvPr/>
        </p:nvSpPr>
        <p:spPr>
          <a:xfrm>
            <a:off x="12441478" y="9173011"/>
            <a:ext cx="221004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153" name="Google Shape;153;p4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/>
          <p:nvPr/>
        </p:nvCxnSpPr>
        <p:spPr>
          <a:xfrm flipH="1">
            <a:off x="794673" y="2185340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6C005E44-98CA-DA46-9472-B37B0AA1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552D9F1-755B-524E-BD9A-4C75F13B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sp>
        <p:nvSpPr>
          <p:cNvPr id="20" name="Google Shape;218;p6">
            <a:extLst>
              <a:ext uri="{FF2B5EF4-FFF2-40B4-BE49-F238E27FC236}">
                <a16:creationId xmlns:a16="http://schemas.microsoft.com/office/drawing/2014/main" id="{8BBC3AC7-1135-374C-8275-C8834210F860}"/>
              </a:ext>
            </a:extLst>
          </p:cNvPr>
          <p:cNvSpPr txBox="1"/>
          <p:nvPr/>
        </p:nvSpPr>
        <p:spPr>
          <a:xfrm>
            <a:off x="704549" y="993319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8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CO-CREATING THE RELATIONSHIP</a:t>
            </a:r>
            <a:endParaRPr sz="800" dirty="0">
              <a:solidFill>
                <a:srgbClr val="42654A"/>
              </a:solidFill>
            </a:endParaRPr>
          </a:p>
        </p:txBody>
      </p:sp>
      <p:sp>
        <p:nvSpPr>
          <p:cNvPr id="17" name="Google Shape;146;p4">
            <a:extLst>
              <a:ext uri="{FF2B5EF4-FFF2-40B4-BE49-F238E27FC236}">
                <a16:creationId xmlns:a16="http://schemas.microsoft.com/office/drawing/2014/main" id="{A2297BE9-2A47-644A-92E6-9C9573B55FB4}"/>
              </a:ext>
            </a:extLst>
          </p:cNvPr>
          <p:cNvSpPr/>
          <p:nvPr/>
        </p:nvSpPr>
        <p:spPr>
          <a:xfrm>
            <a:off x="838306" y="2486407"/>
            <a:ext cx="611177" cy="61117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9;p4">
            <a:extLst>
              <a:ext uri="{FF2B5EF4-FFF2-40B4-BE49-F238E27FC236}">
                <a16:creationId xmlns:a16="http://schemas.microsoft.com/office/drawing/2014/main" id="{2C54BA63-8556-8E4F-AAF9-6CF98CC99BAA}"/>
              </a:ext>
            </a:extLst>
          </p:cNvPr>
          <p:cNvSpPr txBox="1"/>
          <p:nvPr/>
        </p:nvSpPr>
        <p:spPr>
          <a:xfrm>
            <a:off x="875623" y="2461082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i="0" u="none" strike="noStrike" cap="none" dirty="0">
                <a:solidFill>
                  <a:srgbClr val="42654A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 dirty="0">
              <a:solidFill>
                <a:srgbClr val="42654A"/>
              </a:solidFill>
            </a:endParaRPr>
          </a:p>
        </p:txBody>
      </p:sp>
      <p:sp>
        <p:nvSpPr>
          <p:cNvPr id="24" name="Google Shape;156;p4">
            <a:extLst>
              <a:ext uri="{FF2B5EF4-FFF2-40B4-BE49-F238E27FC236}">
                <a16:creationId xmlns:a16="http://schemas.microsoft.com/office/drawing/2014/main" id="{49CD311B-E4EF-2E4B-8F1F-D972A0ABD802}"/>
              </a:ext>
            </a:extLst>
          </p:cNvPr>
          <p:cNvSpPr txBox="1"/>
          <p:nvPr/>
        </p:nvSpPr>
        <p:spPr>
          <a:xfrm>
            <a:off x="1780327" y="2469593"/>
            <a:ext cx="10337831" cy="1249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200" dirty="0">
                <a:solidFill>
                  <a:srgbClr val="42654A"/>
                </a:solidFill>
                <a:latin typeface="Poppins"/>
              </a:rPr>
              <a:t>ESTABLISHES AND MAINTAINS AGREEMENTS</a:t>
            </a:r>
          </a:p>
          <a:p>
            <a:r>
              <a:rPr lang="it-IT" sz="2200" dirty="0" err="1">
                <a:solidFill>
                  <a:srgbClr val="595959"/>
                </a:solidFill>
                <a:latin typeface="Poppins"/>
              </a:rPr>
              <a:t>Partners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with the client 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relevant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stakeholders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to create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clear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agreements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about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the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coaching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relationship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process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plans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goals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.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Establishes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agreements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for the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overall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coaching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engagement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as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well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as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those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for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each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coaching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session. </a:t>
            </a:r>
          </a:p>
          <a:p>
            <a:endParaRPr lang="it-IT" sz="2000" dirty="0">
              <a:solidFill>
                <a:srgbClr val="595959"/>
              </a:solidFill>
              <a:latin typeface="Poppins"/>
            </a:endParaRPr>
          </a:p>
          <a:p>
            <a:endParaRPr lang="it-IT" sz="2000" dirty="0">
              <a:solidFill>
                <a:srgbClr val="595959"/>
              </a:solidFill>
              <a:latin typeface="Poppins"/>
            </a:endParaRPr>
          </a:p>
          <a:p>
            <a:br>
              <a:rPr lang="it-IT" dirty="0"/>
            </a:br>
            <a:endParaRPr lang="it-IT" dirty="0"/>
          </a:p>
          <a:p>
            <a:pPr>
              <a:buClr>
                <a:srgbClr val="595959"/>
              </a:buClr>
              <a:buSzPts val="1800"/>
            </a:pPr>
            <a:endParaRPr sz="2000" dirty="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25" name="Google Shape;146;p4">
            <a:extLst>
              <a:ext uri="{FF2B5EF4-FFF2-40B4-BE49-F238E27FC236}">
                <a16:creationId xmlns:a16="http://schemas.microsoft.com/office/drawing/2014/main" id="{53D9D0A7-C258-5B43-85EB-44C4F4954CC5}"/>
              </a:ext>
            </a:extLst>
          </p:cNvPr>
          <p:cNvSpPr/>
          <p:nvPr/>
        </p:nvSpPr>
        <p:spPr>
          <a:xfrm>
            <a:off x="794673" y="5448524"/>
            <a:ext cx="611177" cy="61117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49;p4">
            <a:extLst>
              <a:ext uri="{FF2B5EF4-FFF2-40B4-BE49-F238E27FC236}">
                <a16:creationId xmlns:a16="http://schemas.microsoft.com/office/drawing/2014/main" id="{025D28E0-DEC0-014A-A619-E08250A8A7AE}"/>
              </a:ext>
            </a:extLst>
          </p:cNvPr>
          <p:cNvSpPr txBox="1"/>
          <p:nvPr/>
        </p:nvSpPr>
        <p:spPr>
          <a:xfrm>
            <a:off x="831990" y="5423199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dirty="0">
                <a:solidFill>
                  <a:srgbClr val="42654A"/>
                </a:solidFill>
                <a:latin typeface="Book Antiqua"/>
                <a:sym typeface="Book Antiqua"/>
              </a:rPr>
              <a:t>4</a:t>
            </a:r>
            <a:endParaRPr dirty="0">
              <a:solidFill>
                <a:srgbClr val="42654A"/>
              </a:solidFill>
            </a:endParaRPr>
          </a:p>
        </p:txBody>
      </p:sp>
      <p:sp>
        <p:nvSpPr>
          <p:cNvPr id="27" name="Google Shape;156;p4">
            <a:extLst>
              <a:ext uri="{FF2B5EF4-FFF2-40B4-BE49-F238E27FC236}">
                <a16:creationId xmlns:a16="http://schemas.microsoft.com/office/drawing/2014/main" id="{FB55C5D8-D990-5A43-8511-316AE70353BA}"/>
              </a:ext>
            </a:extLst>
          </p:cNvPr>
          <p:cNvSpPr txBox="1"/>
          <p:nvPr/>
        </p:nvSpPr>
        <p:spPr>
          <a:xfrm>
            <a:off x="1780327" y="5377209"/>
            <a:ext cx="4703813" cy="164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en-GB" sz="2200" dirty="0">
                <a:solidFill>
                  <a:srgbClr val="42654A"/>
                </a:solidFill>
                <a:latin typeface="Poppins"/>
              </a:rPr>
              <a:t>CULTIVATES TRUST AND SAFETY</a:t>
            </a:r>
          </a:p>
          <a:p>
            <a:r>
              <a:rPr lang="it-IT" sz="2200" dirty="0" err="1">
                <a:solidFill>
                  <a:srgbClr val="595959"/>
                </a:solidFill>
                <a:latin typeface="Poppins"/>
              </a:rPr>
              <a:t>Partners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with the client to create a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safe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supportive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environment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that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allows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the client to share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freely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.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Maintains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relationship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of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mutual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respect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trust.</a:t>
            </a:r>
          </a:p>
          <a:p>
            <a:endParaRPr lang="it-IT" sz="2200" dirty="0">
              <a:solidFill>
                <a:srgbClr val="595959"/>
              </a:solidFill>
              <a:latin typeface="Poppins"/>
            </a:endParaRPr>
          </a:p>
          <a:p>
            <a:br>
              <a:rPr lang="it-IT" dirty="0"/>
            </a:br>
            <a:endParaRPr lang="it-IT" dirty="0"/>
          </a:p>
          <a:p>
            <a:pPr>
              <a:buClr>
                <a:srgbClr val="595959"/>
              </a:buClr>
              <a:buSzPts val="1800"/>
            </a:pPr>
            <a:endParaRPr sz="2000" dirty="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28" name="Google Shape;157;p4">
            <a:extLst>
              <a:ext uri="{FF2B5EF4-FFF2-40B4-BE49-F238E27FC236}">
                <a16:creationId xmlns:a16="http://schemas.microsoft.com/office/drawing/2014/main" id="{4AC9C0D7-BB41-D043-944C-2AA9B8794613}"/>
              </a:ext>
            </a:extLst>
          </p:cNvPr>
          <p:cNvSpPr txBox="1"/>
          <p:nvPr/>
        </p:nvSpPr>
        <p:spPr>
          <a:xfrm>
            <a:off x="8143046" y="5377209"/>
            <a:ext cx="3975112" cy="164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en-GB" sz="2200" dirty="0">
                <a:solidFill>
                  <a:srgbClr val="42654A"/>
                </a:solidFill>
                <a:latin typeface="Poppins"/>
              </a:rPr>
              <a:t>MAINTAINS PRESENCE</a:t>
            </a:r>
          </a:p>
          <a:p>
            <a:pPr lvl="0">
              <a:buClr>
                <a:srgbClr val="595959"/>
              </a:buClr>
              <a:buSzPts val="1800"/>
            </a:pPr>
            <a:r>
              <a:rPr lang="it-IT" sz="2200" dirty="0" err="1">
                <a:solidFill>
                  <a:srgbClr val="595959"/>
                </a:solidFill>
                <a:latin typeface="Poppins"/>
              </a:rPr>
              <a:t>Is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fully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conscious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present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with the client,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employing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 style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that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is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open,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flexible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grounded</a:t>
            </a:r>
            <a:r>
              <a:rPr lang="it-IT" sz="22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confident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.</a:t>
            </a:r>
            <a:br>
              <a:rPr lang="it-IT" sz="2200" dirty="0"/>
            </a:br>
            <a:endParaRPr lang="it-IT" sz="2200" dirty="0">
              <a:solidFill>
                <a:srgbClr val="595959"/>
              </a:solidFill>
              <a:latin typeface="Poppins"/>
            </a:endParaRPr>
          </a:p>
        </p:txBody>
      </p:sp>
      <p:sp>
        <p:nvSpPr>
          <p:cNvPr id="29" name="Google Shape;158;p4">
            <a:extLst>
              <a:ext uri="{FF2B5EF4-FFF2-40B4-BE49-F238E27FC236}">
                <a16:creationId xmlns:a16="http://schemas.microsoft.com/office/drawing/2014/main" id="{C2193CCA-9712-764D-BAE0-EC4985C7F15E}"/>
              </a:ext>
            </a:extLst>
          </p:cNvPr>
          <p:cNvSpPr/>
          <p:nvPr/>
        </p:nvSpPr>
        <p:spPr>
          <a:xfrm>
            <a:off x="7179209" y="5498459"/>
            <a:ext cx="611177" cy="611178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160;p4">
            <a:extLst>
              <a:ext uri="{FF2B5EF4-FFF2-40B4-BE49-F238E27FC236}">
                <a16:creationId xmlns:a16="http://schemas.microsoft.com/office/drawing/2014/main" id="{613FDD71-BA67-6848-8131-19E6B644B14C}"/>
              </a:ext>
            </a:extLst>
          </p:cNvPr>
          <p:cNvSpPr txBox="1"/>
          <p:nvPr/>
        </p:nvSpPr>
        <p:spPr>
          <a:xfrm>
            <a:off x="7201025" y="5490067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dirty="0">
                <a:solidFill>
                  <a:srgbClr val="42654A"/>
                </a:solidFill>
                <a:latin typeface="Book Antiqua"/>
                <a:sym typeface="Book Antiqua"/>
              </a:rPr>
              <a:t>5</a:t>
            </a:r>
            <a:endParaRPr dirty="0">
              <a:solidFill>
                <a:srgbClr val="42654A"/>
              </a:solidFill>
            </a:endParaRPr>
          </a:p>
        </p:txBody>
      </p:sp>
      <p:sp>
        <p:nvSpPr>
          <p:cNvPr id="31" name="Google Shape;227;p6">
            <a:extLst>
              <a:ext uri="{FF2B5EF4-FFF2-40B4-BE49-F238E27FC236}">
                <a16:creationId xmlns:a16="http://schemas.microsoft.com/office/drawing/2014/main" id="{E342316B-69A2-F34F-845F-838AA8AACC52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800989" y="2602795"/>
            <a:ext cx="611177" cy="61117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838306" y="2577470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dirty="0">
                <a:solidFill>
                  <a:srgbClr val="42654A"/>
                </a:solidFill>
                <a:latin typeface="Book Antiqua"/>
                <a:sym typeface="Book Antiqua"/>
              </a:rPr>
              <a:t>6</a:t>
            </a:r>
            <a:endParaRPr dirty="0">
              <a:solidFill>
                <a:srgbClr val="42654A"/>
              </a:solidFill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2441478" y="9173011"/>
            <a:ext cx="221004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153" name="Google Shape;153;p4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54" name="Google Shape;154;p4"/>
          <p:cNvCxnSpPr/>
          <p:nvPr/>
        </p:nvCxnSpPr>
        <p:spPr>
          <a:xfrm flipH="1">
            <a:off x="859697" y="1942956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6" name="Google Shape;156;p4"/>
          <p:cNvSpPr txBox="1"/>
          <p:nvPr/>
        </p:nvSpPr>
        <p:spPr>
          <a:xfrm>
            <a:off x="1872903" y="2639686"/>
            <a:ext cx="4629496" cy="1469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200" dirty="0">
                <a:solidFill>
                  <a:srgbClr val="42654A"/>
                </a:solidFill>
                <a:latin typeface="Poppins"/>
              </a:rPr>
              <a:t>LISTENS ACTIVELY</a:t>
            </a:r>
          </a:p>
          <a:p>
            <a:r>
              <a:rPr lang="it-IT" sz="2200" dirty="0" err="1">
                <a:solidFill>
                  <a:srgbClr val="595959"/>
                </a:solidFill>
                <a:latin typeface="Poppins"/>
              </a:rPr>
              <a:t>Focuses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on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what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the client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is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is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not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saying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to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fully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understand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what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is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being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communicated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in the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context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of the </a:t>
            </a:r>
            <a:r>
              <a:rPr lang="it-IT" sz="2200" b="1" dirty="0">
                <a:solidFill>
                  <a:srgbClr val="595959"/>
                </a:solidFill>
                <a:latin typeface="Poppins"/>
              </a:rPr>
              <a:t>client </a:t>
            </a:r>
            <a:r>
              <a:rPr lang="it-IT" sz="2200" b="1" dirty="0" err="1">
                <a:solidFill>
                  <a:srgbClr val="595959"/>
                </a:solidFill>
                <a:latin typeface="Poppins"/>
              </a:rPr>
              <a:t>systems</a:t>
            </a:r>
            <a:r>
              <a:rPr lang="it-IT" sz="22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and to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support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client self-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expression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endParaRPr lang="it-IT" sz="2000" dirty="0">
              <a:solidFill>
                <a:srgbClr val="595959"/>
              </a:solidFill>
              <a:latin typeface="Poppins"/>
            </a:endParaRPr>
          </a:p>
          <a:p>
            <a:endParaRPr lang="it-IT" sz="2000" dirty="0">
              <a:solidFill>
                <a:srgbClr val="595959"/>
              </a:solidFill>
              <a:latin typeface="Poppins"/>
            </a:endParaRPr>
          </a:p>
          <a:p>
            <a:endParaRPr lang="it-IT" sz="2000" dirty="0">
              <a:solidFill>
                <a:srgbClr val="595959"/>
              </a:solidFill>
              <a:latin typeface="Poppins"/>
            </a:endParaRPr>
          </a:p>
          <a:p>
            <a:br>
              <a:rPr lang="it-IT" dirty="0"/>
            </a:br>
            <a:endParaRPr lang="it-IT" dirty="0"/>
          </a:p>
          <a:p>
            <a:pPr>
              <a:buClr>
                <a:srgbClr val="595959"/>
              </a:buClr>
              <a:buSzPts val="1800"/>
            </a:pPr>
            <a:endParaRPr sz="2000" dirty="0">
              <a:solidFill>
                <a:srgbClr val="595959"/>
              </a:solidFill>
              <a:latin typeface="Poppin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C005E44-98CA-DA46-9472-B37B0AA1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552D9F1-755B-524E-BD9A-4C75F13B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sp>
        <p:nvSpPr>
          <p:cNvPr id="20" name="Google Shape;218;p6">
            <a:extLst>
              <a:ext uri="{FF2B5EF4-FFF2-40B4-BE49-F238E27FC236}">
                <a16:creationId xmlns:a16="http://schemas.microsoft.com/office/drawing/2014/main" id="{8BBC3AC7-1135-374C-8275-C8834210F860}"/>
              </a:ext>
            </a:extLst>
          </p:cNvPr>
          <p:cNvSpPr txBox="1"/>
          <p:nvPr/>
        </p:nvSpPr>
        <p:spPr>
          <a:xfrm>
            <a:off x="795594" y="849300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COMMUNICATING EFFECTIVELY</a:t>
            </a:r>
            <a:endParaRPr sz="800" dirty="0">
              <a:solidFill>
                <a:srgbClr val="42654A"/>
              </a:solidFill>
            </a:endParaRPr>
          </a:p>
        </p:txBody>
      </p:sp>
      <p:sp>
        <p:nvSpPr>
          <p:cNvPr id="14" name="Google Shape;227;p6">
            <a:extLst>
              <a:ext uri="{FF2B5EF4-FFF2-40B4-BE49-F238E27FC236}">
                <a16:creationId xmlns:a16="http://schemas.microsoft.com/office/drawing/2014/main" id="{DD8909B6-3F00-FD41-A64A-21AABEC952C2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  <p:sp>
        <p:nvSpPr>
          <p:cNvPr id="15" name="Google Shape;146;p4">
            <a:extLst>
              <a:ext uri="{FF2B5EF4-FFF2-40B4-BE49-F238E27FC236}">
                <a16:creationId xmlns:a16="http://schemas.microsoft.com/office/drawing/2014/main" id="{9EEF1807-3573-7446-9B3E-0DE628F2D7FB}"/>
              </a:ext>
            </a:extLst>
          </p:cNvPr>
          <p:cNvSpPr/>
          <p:nvPr/>
        </p:nvSpPr>
        <p:spPr>
          <a:xfrm>
            <a:off x="6735765" y="2581624"/>
            <a:ext cx="611177" cy="61117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49;p4">
            <a:extLst>
              <a:ext uri="{FF2B5EF4-FFF2-40B4-BE49-F238E27FC236}">
                <a16:creationId xmlns:a16="http://schemas.microsoft.com/office/drawing/2014/main" id="{19F3A6D3-38B6-ED4D-8202-E565EEDCC6F8}"/>
              </a:ext>
            </a:extLst>
          </p:cNvPr>
          <p:cNvSpPr txBox="1"/>
          <p:nvPr/>
        </p:nvSpPr>
        <p:spPr>
          <a:xfrm>
            <a:off x="6773082" y="2556299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dirty="0">
                <a:solidFill>
                  <a:srgbClr val="42654A"/>
                </a:solidFill>
                <a:latin typeface="Book Antiqua"/>
                <a:sym typeface="Book Antiqua"/>
              </a:rPr>
              <a:t>7</a:t>
            </a:r>
            <a:endParaRPr dirty="0">
              <a:solidFill>
                <a:srgbClr val="42654A"/>
              </a:solidFill>
            </a:endParaRPr>
          </a:p>
        </p:txBody>
      </p:sp>
      <p:sp>
        <p:nvSpPr>
          <p:cNvPr id="22" name="Google Shape;157;p4">
            <a:extLst>
              <a:ext uri="{FF2B5EF4-FFF2-40B4-BE49-F238E27FC236}">
                <a16:creationId xmlns:a16="http://schemas.microsoft.com/office/drawing/2014/main" id="{2B278DF8-0AEE-8147-A44F-69D214C97BAF}"/>
              </a:ext>
            </a:extLst>
          </p:cNvPr>
          <p:cNvSpPr txBox="1"/>
          <p:nvPr/>
        </p:nvSpPr>
        <p:spPr>
          <a:xfrm>
            <a:off x="7820427" y="2691498"/>
            <a:ext cx="4525703" cy="1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595959"/>
              </a:buClr>
              <a:buSzPts val="1800"/>
            </a:pPr>
            <a:r>
              <a:rPr lang="en-GB" sz="2200" dirty="0">
                <a:solidFill>
                  <a:srgbClr val="42654A"/>
                </a:solidFill>
                <a:latin typeface="Poppins"/>
              </a:rPr>
              <a:t>EVOKES AWARENESS</a:t>
            </a:r>
          </a:p>
          <a:p>
            <a:pPr lvl="0">
              <a:buClr>
                <a:srgbClr val="595959"/>
              </a:buClr>
              <a:buSzPts val="1800"/>
            </a:pPr>
            <a:r>
              <a:rPr lang="it-IT" sz="2200" dirty="0" err="1">
                <a:solidFill>
                  <a:srgbClr val="595959"/>
                </a:solidFill>
                <a:latin typeface="Poppins"/>
              </a:rPr>
              <a:t>Facilitates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client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insight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learning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by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using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tools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techniques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such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as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b="1" dirty="0" err="1">
                <a:solidFill>
                  <a:srgbClr val="595959"/>
                </a:solidFill>
                <a:latin typeface="Poppins"/>
              </a:rPr>
              <a:t>powerful</a:t>
            </a:r>
            <a:r>
              <a:rPr lang="it-IT" sz="22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200" b="1" dirty="0" err="1">
                <a:solidFill>
                  <a:srgbClr val="595959"/>
                </a:solidFill>
                <a:latin typeface="Poppins"/>
              </a:rPr>
              <a:t>questioning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silence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metaphor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 or </a:t>
            </a:r>
            <a:r>
              <a:rPr lang="it-IT" sz="2200" dirty="0" err="1">
                <a:solidFill>
                  <a:srgbClr val="595959"/>
                </a:solidFill>
                <a:latin typeface="Poppins"/>
              </a:rPr>
              <a:t>analogy</a:t>
            </a:r>
            <a:r>
              <a:rPr lang="it-IT" sz="22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br>
              <a:rPr lang="it-IT" sz="2400" dirty="0">
                <a:solidFill>
                  <a:srgbClr val="595959"/>
                </a:solidFill>
                <a:latin typeface="Poppins"/>
              </a:rPr>
            </a:br>
            <a:endParaRPr lang="it-IT" sz="2400" dirty="0">
              <a:solidFill>
                <a:srgbClr val="595959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818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799905" y="3080622"/>
            <a:ext cx="611177" cy="61117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837222" y="3055297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i="0" u="none" strike="noStrike" cap="none" dirty="0">
                <a:solidFill>
                  <a:srgbClr val="42654A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 lang="en-US" dirty="0">
              <a:solidFill>
                <a:srgbClr val="42654A"/>
              </a:solidFill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2370279" y="9176102"/>
            <a:ext cx="292203" cy="28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153" name="Google Shape;153;p4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6" name="Google Shape;156;p4"/>
          <p:cNvSpPr txBox="1"/>
          <p:nvPr/>
        </p:nvSpPr>
        <p:spPr>
          <a:xfrm>
            <a:off x="1774760" y="3055297"/>
            <a:ext cx="4703813" cy="22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 dirty="0">
                <a:solidFill>
                  <a:srgbClr val="42654A"/>
                </a:solidFill>
                <a:latin typeface="Poppins"/>
              </a:rPr>
              <a:t>FACILITATES CLIENT GROWTH</a:t>
            </a:r>
          </a:p>
          <a:p>
            <a:r>
              <a:rPr lang="it-IT" sz="2400" dirty="0" err="1">
                <a:solidFill>
                  <a:srgbClr val="595959"/>
                </a:solidFill>
                <a:latin typeface="Poppins"/>
              </a:rPr>
              <a:t>Partners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with the client to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transform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learning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insight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into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action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Promotes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client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autonomy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in the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coaching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process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endParaRPr lang="it-IT" sz="2400" dirty="0">
              <a:solidFill>
                <a:srgbClr val="595959"/>
              </a:solidFill>
              <a:latin typeface="Poppins"/>
            </a:endParaRPr>
          </a:p>
          <a:p>
            <a:endParaRPr lang="it-IT" sz="2400" dirty="0">
              <a:solidFill>
                <a:srgbClr val="595959"/>
              </a:solidFill>
              <a:latin typeface="Poppins"/>
            </a:endParaRPr>
          </a:p>
          <a:p>
            <a:br>
              <a:rPr lang="it-IT" sz="1600" dirty="0"/>
            </a:br>
            <a:endParaRPr lang="it-IT" sz="1600" dirty="0"/>
          </a:p>
          <a:p>
            <a:pPr>
              <a:buClr>
                <a:srgbClr val="595959"/>
              </a:buClr>
              <a:buSzPts val="1800"/>
            </a:pPr>
            <a:endParaRPr sz="2400" dirty="0">
              <a:solidFill>
                <a:srgbClr val="595959"/>
              </a:solidFill>
              <a:latin typeface="Poppin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C005E44-98CA-DA46-9472-B37B0AA1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552D9F1-755B-524E-BD9A-4C75F13B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cxnSp>
        <p:nvCxnSpPr>
          <p:cNvPr id="15" name="Google Shape;154;p4">
            <a:extLst>
              <a:ext uri="{FF2B5EF4-FFF2-40B4-BE49-F238E27FC236}">
                <a16:creationId xmlns:a16="http://schemas.microsoft.com/office/drawing/2014/main" id="{C3F6CDCB-84BB-6A46-968C-AAB4F5E574E5}"/>
              </a:ext>
            </a:extLst>
          </p:cNvPr>
          <p:cNvCxnSpPr/>
          <p:nvPr/>
        </p:nvCxnSpPr>
        <p:spPr>
          <a:xfrm flipH="1">
            <a:off x="847981" y="2255064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" name="Google Shape;218;p6">
            <a:extLst>
              <a:ext uri="{FF2B5EF4-FFF2-40B4-BE49-F238E27FC236}">
                <a16:creationId xmlns:a16="http://schemas.microsoft.com/office/drawing/2014/main" id="{74A6505A-8CBA-7F4C-AA06-61595B8B7B59}"/>
              </a:ext>
            </a:extLst>
          </p:cNvPr>
          <p:cNvSpPr txBox="1"/>
          <p:nvPr/>
        </p:nvSpPr>
        <p:spPr>
          <a:xfrm>
            <a:off x="789280" y="885032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CULTIVATING LEARNING AND GROWTH</a:t>
            </a:r>
            <a:endParaRPr sz="800" dirty="0">
              <a:solidFill>
                <a:srgbClr val="42654A"/>
              </a:solidFill>
            </a:endParaRPr>
          </a:p>
        </p:txBody>
      </p:sp>
      <p:sp>
        <p:nvSpPr>
          <p:cNvPr id="14" name="Google Shape;227;p6">
            <a:extLst>
              <a:ext uri="{FF2B5EF4-FFF2-40B4-BE49-F238E27FC236}">
                <a16:creationId xmlns:a16="http://schemas.microsoft.com/office/drawing/2014/main" id="{97ADB790-5DEC-FF43-9B77-6C9FE9973126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23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7" name="Google Shape;237;p7"/>
          <p:cNvCxnSpPr/>
          <p:nvPr/>
        </p:nvCxnSpPr>
        <p:spPr>
          <a:xfrm flipH="1">
            <a:off x="848592" y="2456968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40" name="Google Shape;240;p7"/>
          <p:cNvSpPr txBox="1"/>
          <p:nvPr/>
        </p:nvSpPr>
        <p:spPr>
          <a:xfrm>
            <a:off x="12441478" y="9173011"/>
            <a:ext cx="221004" cy="2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r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/>
          </a:p>
        </p:txBody>
      </p:sp>
      <p:cxnSp>
        <p:nvCxnSpPr>
          <p:cNvPr id="241" name="Google Shape;241;p7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6B005982-2978-4B4F-AC6D-D1FBA2640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210B009-E6AD-E545-9C75-BE1432465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sp>
        <p:nvSpPr>
          <p:cNvPr id="14" name="Google Shape;218;p6">
            <a:extLst>
              <a:ext uri="{FF2B5EF4-FFF2-40B4-BE49-F238E27FC236}">
                <a16:creationId xmlns:a16="http://schemas.microsoft.com/office/drawing/2014/main" id="{C1A28329-780F-0E40-8C89-7166A49035FF}"/>
              </a:ext>
            </a:extLst>
          </p:cNvPr>
          <p:cNvSpPr txBox="1"/>
          <p:nvPr/>
        </p:nvSpPr>
        <p:spPr>
          <a:xfrm>
            <a:off x="704550" y="1099364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MEETING YOUR EXPECTATIONS</a:t>
            </a:r>
            <a:endParaRPr sz="8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0841BE8-0E92-D945-8193-BB23EB344530}"/>
              </a:ext>
            </a:extLst>
          </p:cNvPr>
          <p:cNvSpPr/>
          <p:nvPr/>
        </p:nvSpPr>
        <p:spPr>
          <a:xfrm>
            <a:off x="4608291" y="3912768"/>
            <a:ext cx="378821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>
                <a:solidFill>
                  <a:srgbClr val="42654A"/>
                </a:solidFill>
                <a:latin typeface="Book Antiqua"/>
                <a:sym typeface="Book Antiqua"/>
              </a:rPr>
              <a:t>Q&amp;A</a:t>
            </a:r>
            <a:endParaRPr lang="it-IT" sz="11500" dirty="0"/>
          </a:p>
        </p:txBody>
      </p:sp>
      <p:sp>
        <p:nvSpPr>
          <p:cNvPr id="10" name="Google Shape;227;p6">
            <a:extLst>
              <a:ext uri="{FF2B5EF4-FFF2-40B4-BE49-F238E27FC236}">
                <a16:creationId xmlns:a16="http://schemas.microsoft.com/office/drawing/2014/main" id="{EDBC6A65-0CA6-B246-A28D-3D43C1136BCE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2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/>
          <p:nvPr/>
        </p:nvSpPr>
        <p:spPr>
          <a:xfrm>
            <a:off x="799905" y="3080622"/>
            <a:ext cx="611177" cy="61117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837222" y="3055297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i="0" u="none" strike="noStrike" cap="none" dirty="0">
                <a:solidFill>
                  <a:srgbClr val="42654A"/>
                </a:solidFill>
                <a:latin typeface="Book Antiqua"/>
                <a:ea typeface="Book Antiqua"/>
                <a:cs typeface="Book Antiqua"/>
                <a:sym typeface="Book Antiqua"/>
              </a:rPr>
              <a:t>8</a:t>
            </a:r>
            <a:endParaRPr lang="en-US" dirty="0">
              <a:solidFill>
                <a:srgbClr val="42654A"/>
              </a:solidFill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2370279" y="9176102"/>
            <a:ext cx="292203" cy="285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950" tIns="64950" rIns="64950" bIns="649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Poppins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r>
              <a:rPr lang="en-US" sz="1000" b="0" i="0" u="none" strike="noStrike" cap="none" dirty="0">
                <a:solidFill>
                  <a:srgbClr val="42654A"/>
                </a:solidFill>
                <a:latin typeface="Poppins"/>
                <a:ea typeface="Poppins"/>
                <a:cs typeface="Poppins"/>
                <a:sym typeface="Poppins"/>
              </a:rPr>
              <a:t>￼</a:t>
            </a:r>
            <a:endParaRPr dirty="0"/>
          </a:p>
        </p:txBody>
      </p:sp>
      <p:cxnSp>
        <p:nvCxnSpPr>
          <p:cNvPr id="153" name="Google Shape;153;p4"/>
          <p:cNvCxnSpPr/>
          <p:nvPr/>
        </p:nvCxnSpPr>
        <p:spPr>
          <a:xfrm rot="10800000">
            <a:off x="339505" y="9092663"/>
            <a:ext cx="12325789" cy="1"/>
          </a:xfrm>
          <a:prstGeom prst="straightConnector1">
            <a:avLst/>
          </a:prstGeom>
          <a:noFill/>
          <a:ln w="9525" cap="flat" cmpd="sng">
            <a:solidFill>
              <a:srgbClr val="42654A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56" name="Google Shape;156;p4"/>
          <p:cNvSpPr txBox="1"/>
          <p:nvPr/>
        </p:nvSpPr>
        <p:spPr>
          <a:xfrm>
            <a:off x="1774760" y="3055297"/>
            <a:ext cx="4703813" cy="22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 dirty="0">
                <a:solidFill>
                  <a:srgbClr val="42654A"/>
                </a:solidFill>
                <a:latin typeface="Poppins"/>
              </a:rPr>
              <a:t>CREATING AWARENESS</a:t>
            </a:r>
          </a:p>
          <a:p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Ability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to integrate and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accurately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evaluate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multiple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sources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of information and 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to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make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interpretations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that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help the client to gain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awareness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thereby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achieve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agreed-upon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results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endParaRPr lang="it-IT" sz="2400" dirty="0">
              <a:solidFill>
                <a:srgbClr val="595959"/>
              </a:solidFill>
              <a:latin typeface="Poppins"/>
            </a:endParaRPr>
          </a:p>
          <a:p>
            <a:endParaRPr lang="it-IT" sz="2400" dirty="0">
              <a:solidFill>
                <a:srgbClr val="595959"/>
              </a:solidFill>
              <a:latin typeface="Poppins"/>
            </a:endParaRPr>
          </a:p>
          <a:p>
            <a:br>
              <a:rPr lang="it-IT" sz="1600" dirty="0"/>
            </a:br>
            <a:endParaRPr lang="it-IT" sz="1600" dirty="0"/>
          </a:p>
          <a:p>
            <a:pPr>
              <a:buClr>
                <a:srgbClr val="595959"/>
              </a:buClr>
              <a:buSzPts val="1800"/>
            </a:pPr>
            <a:endParaRPr sz="2400" dirty="0">
              <a:solidFill>
                <a:srgbClr val="595959"/>
              </a:solidFill>
              <a:latin typeface="Poppins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C005E44-98CA-DA46-9472-B37B0AA1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2442" y="409559"/>
            <a:ext cx="1600040" cy="68980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5552D9F1-755B-524E-BD9A-4C75F13B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73" y="9197055"/>
            <a:ext cx="243648" cy="393214"/>
          </a:xfrm>
          <a:prstGeom prst="rect">
            <a:avLst/>
          </a:prstGeom>
        </p:spPr>
      </p:pic>
      <p:cxnSp>
        <p:nvCxnSpPr>
          <p:cNvPr id="15" name="Google Shape;154;p4">
            <a:extLst>
              <a:ext uri="{FF2B5EF4-FFF2-40B4-BE49-F238E27FC236}">
                <a16:creationId xmlns:a16="http://schemas.microsoft.com/office/drawing/2014/main" id="{C3F6CDCB-84BB-6A46-968C-AAB4F5E574E5}"/>
              </a:ext>
            </a:extLst>
          </p:cNvPr>
          <p:cNvCxnSpPr/>
          <p:nvPr/>
        </p:nvCxnSpPr>
        <p:spPr>
          <a:xfrm flipH="1">
            <a:off x="847981" y="2255064"/>
            <a:ext cx="867011" cy="1"/>
          </a:xfrm>
          <a:prstGeom prst="straightConnector1">
            <a:avLst/>
          </a:prstGeom>
          <a:noFill/>
          <a:ln w="63500" cap="flat" cmpd="sng">
            <a:solidFill>
              <a:srgbClr val="E3B75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" name="Google Shape;218;p6">
            <a:extLst>
              <a:ext uri="{FF2B5EF4-FFF2-40B4-BE49-F238E27FC236}">
                <a16:creationId xmlns:a16="http://schemas.microsoft.com/office/drawing/2014/main" id="{74A6505A-8CBA-7F4C-AA06-61595B8B7B59}"/>
              </a:ext>
            </a:extLst>
          </p:cNvPr>
          <p:cNvSpPr txBox="1"/>
          <p:nvPr/>
        </p:nvSpPr>
        <p:spPr>
          <a:xfrm>
            <a:off x="789280" y="885032"/>
            <a:ext cx="11413609" cy="1256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975" tIns="129975" rIns="129975" bIns="129975" anchor="t" anchorCtr="0">
            <a:normAutofit/>
          </a:bodyPr>
          <a:lstStyle/>
          <a:p>
            <a:pPr lvl="0">
              <a:lnSpc>
                <a:spcPct val="90000"/>
              </a:lnSpc>
              <a:buClr>
                <a:srgbClr val="42654A"/>
              </a:buClr>
              <a:buSzPts val="6880"/>
            </a:pPr>
            <a:r>
              <a:rPr lang="en-US" sz="2400" b="1" dirty="0">
                <a:solidFill>
                  <a:srgbClr val="42654A"/>
                </a:solidFill>
                <a:latin typeface="Book Antiqua"/>
                <a:sym typeface="Book Antiqua"/>
              </a:rPr>
              <a:t>FROM CREATING TO EVOKES AWARENESS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6880"/>
              <a:buFont typeface="Book Antiqua"/>
              <a:buNone/>
            </a:pPr>
            <a:r>
              <a:rPr lang="en-US" sz="4000" b="1" dirty="0">
                <a:solidFill>
                  <a:srgbClr val="42654A"/>
                </a:solidFill>
                <a:latin typeface="Book Antiqua"/>
                <a:sym typeface="Book Antiqua"/>
              </a:rPr>
              <a:t>OLD #8 VS NEW #7</a:t>
            </a:r>
            <a:endParaRPr sz="800" dirty="0">
              <a:solidFill>
                <a:srgbClr val="42654A"/>
              </a:solidFill>
            </a:endParaRPr>
          </a:p>
        </p:txBody>
      </p:sp>
      <p:sp>
        <p:nvSpPr>
          <p:cNvPr id="14" name="Google Shape;227;p6">
            <a:extLst>
              <a:ext uri="{FF2B5EF4-FFF2-40B4-BE49-F238E27FC236}">
                <a16:creationId xmlns:a16="http://schemas.microsoft.com/office/drawing/2014/main" id="{97ADB790-5DEC-FF43-9B77-6C9FE9973126}"/>
              </a:ext>
            </a:extLst>
          </p:cNvPr>
          <p:cNvSpPr txBox="1"/>
          <p:nvPr/>
        </p:nvSpPr>
        <p:spPr>
          <a:xfrm>
            <a:off x="5059314" y="9252172"/>
            <a:ext cx="258135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1000"/>
              <a:buFont typeface="Book Antiqua"/>
              <a:buNone/>
            </a:pPr>
            <a:r>
              <a:rPr lang="en-US" sz="1000" dirty="0">
                <a:solidFill>
                  <a:srgbClr val="42654A"/>
                </a:solidFill>
                <a:latin typeface="Book Antiqua"/>
                <a:sym typeface="Book Antiqua"/>
              </a:rPr>
              <a:t>ICF COACHING WEEK 2021</a:t>
            </a:r>
            <a:endParaRPr dirty="0"/>
          </a:p>
        </p:txBody>
      </p:sp>
      <p:sp>
        <p:nvSpPr>
          <p:cNvPr id="12" name="Google Shape;146;p4">
            <a:extLst>
              <a:ext uri="{FF2B5EF4-FFF2-40B4-BE49-F238E27FC236}">
                <a16:creationId xmlns:a16="http://schemas.microsoft.com/office/drawing/2014/main" id="{7D9AC498-B2BD-E349-8AB7-4B623307136C}"/>
              </a:ext>
            </a:extLst>
          </p:cNvPr>
          <p:cNvSpPr/>
          <p:nvPr/>
        </p:nvSpPr>
        <p:spPr>
          <a:xfrm>
            <a:off x="6842251" y="3062382"/>
            <a:ext cx="611177" cy="611177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 cap="flat" cmpd="sng">
            <a:solidFill>
              <a:srgbClr val="E3B75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49;p4">
            <a:extLst>
              <a:ext uri="{FF2B5EF4-FFF2-40B4-BE49-F238E27FC236}">
                <a16:creationId xmlns:a16="http://schemas.microsoft.com/office/drawing/2014/main" id="{0142E22E-F124-2941-B5DD-CD1161E88B5C}"/>
              </a:ext>
            </a:extLst>
          </p:cNvPr>
          <p:cNvSpPr txBox="1"/>
          <p:nvPr/>
        </p:nvSpPr>
        <p:spPr>
          <a:xfrm>
            <a:off x="6879568" y="3037057"/>
            <a:ext cx="567544" cy="620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54A"/>
              </a:buClr>
              <a:buSzPts val="3381"/>
              <a:buFont typeface="Arial"/>
              <a:buNone/>
            </a:pPr>
            <a:r>
              <a:rPr lang="en-US" sz="3381" b="1" dirty="0">
                <a:solidFill>
                  <a:srgbClr val="42654A"/>
                </a:solidFill>
                <a:latin typeface="Book Antiqua"/>
                <a:sym typeface="Book Antiqua"/>
              </a:rPr>
              <a:t>7</a:t>
            </a:r>
            <a:endParaRPr lang="en-US" dirty="0">
              <a:solidFill>
                <a:srgbClr val="42654A"/>
              </a:solidFill>
            </a:endParaRPr>
          </a:p>
        </p:txBody>
      </p:sp>
      <p:sp>
        <p:nvSpPr>
          <p:cNvPr id="17" name="Google Shape;156;p4">
            <a:extLst>
              <a:ext uri="{FF2B5EF4-FFF2-40B4-BE49-F238E27FC236}">
                <a16:creationId xmlns:a16="http://schemas.microsoft.com/office/drawing/2014/main" id="{94F89173-A6E2-304A-801F-06AD23C221D1}"/>
              </a:ext>
            </a:extLst>
          </p:cNvPr>
          <p:cNvSpPr txBox="1"/>
          <p:nvPr/>
        </p:nvSpPr>
        <p:spPr>
          <a:xfrm>
            <a:off x="7817106" y="3037057"/>
            <a:ext cx="4703813" cy="225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GB" sz="2400" dirty="0">
                <a:solidFill>
                  <a:srgbClr val="42654A"/>
                </a:solidFill>
                <a:latin typeface="Poppins"/>
              </a:rPr>
              <a:t>EVOKING AWARENESS</a:t>
            </a:r>
          </a:p>
          <a:p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Facilitates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client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insight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400" b="1" dirty="0" err="1">
                <a:solidFill>
                  <a:srgbClr val="595959"/>
                </a:solidFill>
                <a:latin typeface="Poppins"/>
              </a:rPr>
              <a:t>learning</a:t>
            </a:r>
            <a:r>
              <a:rPr lang="it-IT" sz="2400" b="1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by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using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tools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and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techniques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such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as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powerful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questioning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silence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,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metaphor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 or </a:t>
            </a:r>
            <a:r>
              <a:rPr lang="it-IT" sz="2400" dirty="0" err="1">
                <a:solidFill>
                  <a:srgbClr val="595959"/>
                </a:solidFill>
                <a:latin typeface="Poppins"/>
              </a:rPr>
              <a:t>analogy</a:t>
            </a:r>
            <a:r>
              <a:rPr lang="it-IT" sz="2400" dirty="0">
                <a:solidFill>
                  <a:srgbClr val="595959"/>
                </a:solidFill>
                <a:latin typeface="Poppins"/>
              </a:rPr>
              <a:t>.</a:t>
            </a:r>
          </a:p>
          <a:p>
            <a:endParaRPr lang="it-IT" sz="2400" dirty="0">
              <a:solidFill>
                <a:srgbClr val="595959"/>
              </a:solidFill>
              <a:latin typeface="Poppins"/>
            </a:endParaRPr>
          </a:p>
          <a:p>
            <a:br>
              <a:rPr lang="it-IT" sz="1600" dirty="0"/>
            </a:br>
            <a:endParaRPr lang="it-IT" sz="1600" dirty="0"/>
          </a:p>
          <a:p>
            <a:pPr>
              <a:buClr>
                <a:srgbClr val="595959"/>
              </a:buClr>
              <a:buSzPts val="1800"/>
            </a:pPr>
            <a:endParaRPr sz="2400" dirty="0">
              <a:solidFill>
                <a:srgbClr val="595959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675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A537D"/>
      </a:accent1>
      <a:accent2>
        <a:srgbClr val="333399"/>
      </a:accent2>
      <a:accent3>
        <a:srgbClr val="8F8F8F"/>
      </a:accent3>
      <a:accent4>
        <a:srgbClr val="707070"/>
      </a:accent4>
      <a:accent5>
        <a:srgbClr val="AAB3B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A537D"/>
      </a:accent1>
      <a:accent2>
        <a:srgbClr val="333399"/>
      </a:accent2>
      <a:accent3>
        <a:srgbClr val="8F8F8F"/>
      </a:accent3>
      <a:accent4>
        <a:srgbClr val="707070"/>
      </a:accent4>
      <a:accent5>
        <a:srgbClr val="AAB3B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1280</Words>
  <Application>Microsoft Macintosh PowerPoint</Application>
  <PresentationFormat>Personalizzato</PresentationFormat>
  <Paragraphs>162</Paragraphs>
  <Slides>18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Fira Sans</vt:lpstr>
      <vt:lpstr>Libre Baskerville</vt:lpstr>
      <vt:lpstr>Poppins</vt:lpstr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CONTACT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Utente di Microsoft Office</cp:lastModifiedBy>
  <cp:revision>126</cp:revision>
  <cp:lastPrinted>2020-12-15T21:32:38Z</cp:lastPrinted>
  <dcterms:modified xsi:type="dcterms:W3CDTF">2021-05-11T22:58:37Z</dcterms:modified>
</cp:coreProperties>
</file>