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91" r:id="rId3"/>
    <p:sldId id="298" r:id="rId4"/>
    <p:sldId id="292" r:id="rId5"/>
    <p:sldId id="286" r:id="rId6"/>
    <p:sldId id="312" r:id="rId7"/>
    <p:sldId id="334" r:id="rId8"/>
    <p:sldId id="313" r:id="rId9"/>
    <p:sldId id="299" r:id="rId10"/>
    <p:sldId id="314" r:id="rId11"/>
    <p:sldId id="315" r:id="rId12"/>
    <p:sldId id="340" r:id="rId13"/>
    <p:sldId id="328" r:id="rId14"/>
    <p:sldId id="317" r:id="rId15"/>
    <p:sldId id="338" r:id="rId16"/>
    <p:sldId id="337" r:id="rId17"/>
    <p:sldId id="265" r:id="rId18"/>
    <p:sldId id="339" r:id="rId19"/>
    <p:sldId id="264" r:id="rId20"/>
    <p:sldId id="263" r:id="rId21"/>
    <p:sldId id="320" r:id="rId22"/>
    <p:sldId id="330" r:id="rId23"/>
    <p:sldId id="331" r:id="rId24"/>
    <p:sldId id="332" r:id="rId25"/>
    <p:sldId id="333" r:id="rId26"/>
    <p:sldId id="319" r:id="rId27"/>
    <p:sldId id="325" r:id="rId28"/>
    <p:sldId id="341" r:id="rId29"/>
    <p:sldId id="342" r:id="rId30"/>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7AA87A-78BE-41B4-9EEE-ED52547B2614}" v="123" dt="2023-05-09T07:54:55.738"/>
    <p1510:client id="{F2700A3D-27DB-4F7F-B504-EFDBB1237AAD}" v="11" dt="2023-05-02T08:33:10.1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556" autoAdjust="0"/>
    <p:restoredTop sz="83333" autoAdjust="0"/>
  </p:normalViewPr>
  <p:slideViewPr>
    <p:cSldViewPr snapToGrid="0">
      <p:cViewPr varScale="1">
        <p:scale>
          <a:sx n="52" d="100"/>
          <a:sy n="52" d="100"/>
        </p:scale>
        <p:origin x="864" y="60"/>
      </p:cViewPr>
      <p:guideLst/>
    </p:cSldViewPr>
  </p:slideViewPr>
  <p:notesTextViewPr>
    <p:cViewPr>
      <p:scale>
        <a:sx n="125" d="100"/>
        <a:sy n="125" d="100"/>
      </p:scale>
      <p:origin x="0" y="-296"/>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ne Dinesen" userId="8cac507d0803ebc6" providerId="LiveId" clId="{F2700A3D-27DB-4F7F-B504-EFDBB1237AAD}"/>
    <pc:docChg chg="undo custSel addSld delSld modSld sldOrd">
      <pc:chgData name="Sanne Dinesen" userId="8cac507d0803ebc6" providerId="LiveId" clId="{F2700A3D-27DB-4F7F-B504-EFDBB1237AAD}" dt="2023-05-02T08:58:12.073" v="3520" actId="20577"/>
      <pc:docMkLst>
        <pc:docMk/>
      </pc:docMkLst>
      <pc:sldChg chg="addSp delSp modSp mod setBg setClrOvrMap">
        <pc:chgData name="Sanne Dinesen" userId="8cac507d0803ebc6" providerId="LiveId" clId="{F2700A3D-27DB-4F7F-B504-EFDBB1237AAD}" dt="2023-05-01T09:52:16.478" v="1467" actId="27614"/>
        <pc:sldMkLst>
          <pc:docMk/>
          <pc:sldMk cId="2007984431" sldId="256"/>
        </pc:sldMkLst>
        <pc:spChg chg="mod ord">
          <ac:chgData name="Sanne Dinesen" userId="8cac507d0803ebc6" providerId="LiveId" clId="{F2700A3D-27DB-4F7F-B504-EFDBB1237AAD}" dt="2023-05-01T09:52:10.951" v="1466" actId="26606"/>
          <ac:spMkLst>
            <pc:docMk/>
            <pc:sldMk cId="2007984431" sldId="256"/>
            <ac:spMk id="3" creationId="{92832BBB-C494-4637-338B-2FCD23024D30}"/>
          </ac:spMkLst>
        </pc:spChg>
        <pc:spChg chg="mod ord">
          <ac:chgData name="Sanne Dinesen" userId="8cac507d0803ebc6" providerId="LiveId" clId="{F2700A3D-27DB-4F7F-B504-EFDBB1237AAD}" dt="2023-05-01T09:52:10.951" v="1466" actId="26606"/>
          <ac:spMkLst>
            <pc:docMk/>
            <pc:sldMk cId="2007984431" sldId="256"/>
            <ac:spMk id="4" creationId="{B3867EC8-3003-BB16-6FB5-DF07E2E03C84}"/>
          </ac:spMkLst>
        </pc:spChg>
        <pc:spChg chg="add">
          <ac:chgData name="Sanne Dinesen" userId="8cac507d0803ebc6" providerId="LiveId" clId="{F2700A3D-27DB-4F7F-B504-EFDBB1237AAD}" dt="2023-05-01T09:52:10.951" v="1466" actId="26606"/>
          <ac:spMkLst>
            <pc:docMk/>
            <pc:sldMk cId="2007984431" sldId="256"/>
            <ac:spMk id="1035" creationId="{71B2258F-86CA-4D4D-8270-BC05FCDEBFB3}"/>
          </ac:spMkLst>
        </pc:spChg>
        <pc:picChg chg="add del mod">
          <ac:chgData name="Sanne Dinesen" userId="8cac507d0803ebc6" providerId="LiveId" clId="{F2700A3D-27DB-4F7F-B504-EFDBB1237AAD}" dt="2023-05-01T09:48:49.761" v="1401" actId="478"/>
          <ac:picMkLst>
            <pc:docMk/>
            <pc:sldMk cId="2007984431" sldId="256"/>
            <ac:picMk id="5" creationId="{7E5E57E5-74A8-C4F3-2F6C-5F485ED91964}"/>
          </ac:picMkLst>
        </pc:picChg>
        <pc:picChg chg="del">
          <ac:chgData name="Sanne Dinesen" userId="8cac507d0803ebc6" providerId="LiveId" clId="{F2700A3D-27DB-4F7F-B504-EFDBB1237AAD}" dt="2023-05-01T09:52:08.618" v="1465" actId="478"/>
          <ac:picMkLst>
            <pc:docMk/>
            <pc:sldMk cId="2007984431" sldId="256"/>
            <ac:picMk id="1028" creationId="{AD92D8D4-BCA4-6970-443F-2E1C389000D0}"/>
          </ac:picMkLst>
        </pc:picChg>
        <pc:picChg chg="mod">
          <ac:chgData name="Sanne Dinesen" userId="8cac507d0803ebc6" providerId="LiveId" clId="{F2700A3D-27DB-4F7F-B504-EFDBB1237AAD}" dt="2023-05-01T09:52:16.478" v="1467" actId="27614"/>
          <ac:picMkLst>
            <pc:docMk/>
            <pc:sldMk cId="2007984431" sldId="256"/>
            <ac:picMk id="1030" creationId="{25A935A4-B506-5F3C-B239-504C05F33EE1}"/>
          </ac:picMkLst>
        </pc:picChg>
      </pc:sldChg>
      <pc:sldChg chg="del">
        <pc:chgData name="Sanne Dinesen" userId="8cac507d0803ebc6" providerId="LiveId" clId="{F2700A3D-27DB-4F7F-B504-EFDBB1237AAD}" dt="2023-05-01T09:16:51.187" v="0" actId="47"/>
        <pc:sldMkLst>
          <pc:docMk/>
          <pc:sldMk cId="366160238" sldId="282"/>
        </pc:sldMkLst>
      </pc:sldChg>
      <pc:sldChg chg="addSp modSp mod modNotesTx">
        <pc:chgData name="Sanne Dinesen" userId="8cac507d0803ebc6" providerId="LiveId" clId="{F2700A3D-27DB-4F7F-B504-EFDBB1237AAD}" dt="2023-05-01T10:13:12.941" v="3279" actId="20577"/>
        <pc:sldMkLst>
          <pc:docMk/>
          <pc:sldMk cId="880517113" sldId="286"/>
        </pc:sldMkLst>
        <pc:spChg chg="mod">
          <ac:chgData name="Sanne Dinesen" userId="8cac507d0803ebc6" providerId="LiveId" clId="{F2700A3D-27DB-4F7F-B504-EFDBB1237AAD}" dt="2023-05-01T09:57:09.996" v="1741" actId="20577"/>
          <ac:spMkLst>
            <pc:docMk/>
            <pc:sldMk cId="880517113" sldId="286"/>
            <ac:spMk id="2" creationId="{D9D7516E-A3AC-A688-B3DA-8CB610DACFD5}"/>
          </ac:spMkLst>
        </pc:spChg>
        <pc:spChg chg="mod">
          <ac:chgData name="Sanne Dinesen" userId="8cac507d0803ebc6" providerId="LiveId" clId="{F2700A3D-27DB-4F7F-B504-EFDBB1237AAD}" dt="2023-05-01T09:56:59.246" v="1700" actId="6549"/>
          <ac:spMkLst>
            <pc:docMk/>
            <pc:sldMk cId="880517113" sldId="286"/>
            <ac:spMk id="3" creationId="{92F74FBA-0711-0717-5A2D-9DA0C218430D}"/>
          </ac:spMkLst>
        </pc:spChg>
        <pc:picChg chg="add mod">
          <ac:chgData name="Sanne Dinesen" userId="8cac507d0803ebc6" providerId="LiveId" clId="{F2700A3D-27DB-4F7F-B504-EFDBB1237AAD}" dt="2023-05-01T09:58:43.691" v="1743" actId="1076"/>
          <ac:picMkLst>
            <pc:docMk/>
            <pc:sldMk cId="880517113" sldId="286"/>
            <ac:picMk id="6" creationId="{1B97808A-23C7-2D2E-6567-65351D898DFD}"/>
          </ac:picMkLst>
        </pc:picChg>
      </pc:sldChg>
      <pc:sldChg chg="modSp mod modNotesTx">
        <pc:chgData name="Sanne Dinesen" userId="8cac507d0803ebc6" providerId="LiveId" clId="{F2700A3D-27DB-4F7F-B504-EFDBB1237AAD}" dt="2023-05-01T10:02:29.485" v="2536"/>
        <pc:sldMkLst>
          <pc:docMk/>
          <pc:sldMk cId="3635703589" sldId="291"/>
        </pc:sldMkLst>
        <pc:spChg chg="mod">
          <ac:chgData name="Sanne Dinesen" userId="8cac507d0803ebc6" providerId="LiveId" clId="{F2700A3D-27DB-4F7F-B504-EFDBB1237AAD}" dt="2023-05-01T09:55:51.128" v="1639" actId="20577"/>
          <ac:spMkLst>
            <pc:docMk/>
            <pc:sldMk cId="3635703589" sldId="291"/>
            <ac:spMk id="3" creationId="{DDD5FA70-731F-CD92-8C2B-C107DEB90686}"/>
          </ac:spMkLst>
        </pc:spChg>
      </pc:sldChg>
      <pc:sldChg chg="modNotesTx">
        <pc:chgData name="Sanne Dinesen" userId="8cac507d0803ebc6" providerId="LiveId" clId="{F2700A3D-27DB-4F7F-B504-EFDBB1237AAD}" dt="2023-05-01T09:56:27.646" v="1699" actId="20577"/>
        <pc:sldMkLst>
          <pc:docMk/>
          <pc:sldMk cId="3075398997" sldId="292"/>
        </pc:sldMkLst>
      </pc:sldChg>
      <pc:sldChg chg="del ord">
        <pc:chgData name="Sanne Dinesen" userId="8cac507d0803ebc6" providerId="LiveId" clId="{F2700A3D-27DB-4F7F-B504-EFDBB1237AAD}" dt="2023-05-01T09:43:35.741" v="1398" actId="47"/>
        <pc:sldMkLst>
          <pc:docMk/>
          <pc:sldMk cId="4058987767" sldId="294"/>
        </pc:sldMkLst>
      </pc:sldChg>
      <pc:sldChg chg="modNotesTx">
        <pc:chgData name="Sanne Dinesen" userId="8cac507d0803ebc6" providerId="LiveId" clId="{F2700A3D-27DB-4F7F-B504-EFDBB1237AAD}" dt="2023-05-01T10:07:03.665" v="2813" actId="5793"/>
        <pc:sldMkLst>
          <pc:docMk/>
          <pc:sldMk cId="3190618776" sldId="298"/>
        </pc:sldMkLst>
      </pc:sldChg>
      <pc:sldChg chg="del">
        <pc:chgData name="Sanne Dinesen" userId="8cac507d0803ebc6" providerId="LiveId" clId="{F2700A3D-27DB-4F7F-B504-EFDBB1237AAD}" dt="2023-05-02T08:55:30.360" v="3519" actId="47"/>
        <pc:sldMkLst>
          <pc:docMk/>
          <pc:sldMk cId="1250941230" sldId="310"/>
        </pc:sldMkLst>
      </pc:sldChg>
      <pc:sldChg chg="modNotesTx">
        <pc:chgData name="Sanne Dinesen" userId="8cac507d0803ebc6" providerId="LiveId" clId="{F2700A3D-27DB-4F7F-B504-EFDBB1237AAD}" dt="2023-05-01T10:13:12.639" v="3278" actId="20577"/>
        <pc:sldMkLst>
          <pc:docMk/>
          <pc:sldMk cId="2219464847" sldId="312"/>
        </pc:sldMkLst>
      </pc:sldChg>
      <pc:sldChg chg="modSp mod">
        <pc:chgData name="Sanne Dinesen" userId="8cac507d0803ebc6" providerId="LiveId" clId="{F2700A3D-27DB-4F7F-B504-EFDBB1237AAD}" dt="2023-05-02T08:23:56.410" v="3420" actId="14100"/>
        <pc:sldMkLst>
          <pc:docMk/>
          <pc:sldMk cId="279788509" sldId="313"/>
        </pc:sldMkLst>
        <pc:picChg chg="mod">
          <ac:chgData name="Sanne Dinesen" userId="8cac507d0803ebc6" providerId="LiveId" clId="{F2700A3D-27DB-4F7F-B504-EFDBB1237AAD}" dt="2023-05-02T08:23:56.410" v="3420" actId="14100"/>
          <ac:picMkLst>
            <pc:docMk/>
            <pc:sldMk cId="279788509" sldId="313"/>
            <ac:picMk id="5" creationId="{CF6806D6-EEB9-4E3D-9EF9-CEA30EEABCFB}"/>
          </ac:picMkLst>
        </pc:picChg>
      </pc:sldChg>
      <pc:sldChg chg="addSp modSp mod modNotesTx">
        <pc:chgData name="Sanne Dinesen" userId="8cac507d0803ebc6" providerId="LiveId" clId="{F2700A3D-27DB-4F7F-B504-EFDBB1237AAD}" dt="2023-05-02T08:39:21.434" v="3518" actId="1076"/>
        <pc:sldMkLst>
          <pc:docMk/>
          <pc:sldMk cId="3481099473" sldId="314"/>
        </pc:sldMkLst>
        <pc:spChg chg="mod">
          <ac:chgData name="Sanne Dinesen" userId="8cac507d0803ebc6" providerId="LiveId" clId="{F2700A3D-27DB-4F7F-B504-EFDBB1237AAD}" dt="2023-05-02T08:39:12.393" v="3514" actId="27636"/>
          <ac:spMkLst>
            <pc:docMk/>
            <pc:sldMk cId="3481099473" sldId="314"/>
            <ac:spMk id="3" creationId="{91F07AB9-5032-699F-B48E-1770EBDF9322}"/>
          </ac:spMkLst>
        </pc:spChg>
        <pc:picChg chg="add mod">
          <ac:chgData name="Sanne Dinesen" userId="8cac507d0803ebc6" providerId="LiveId" clId="{F2700A3D-27DB-4F7F-B504-EFDBB1237AAD}" dt="2023-05-02T08:39:21.434" v="3518" actId="1076"/>
          <ac:picMkLst>
            <pc:docMk/>
            <pc:sldMk cId="3481099473" sldId="314"/>
            <ac:picMk id="5" creationId="{27A0150C-B1DC-DD17-8012-4868B784AD1A}"/>
          </ac:picMkLst>
        </pc:picChg>
      </pc:sldChg>
      <pc:sldChg chg="modSp mod">
        <pc:chgData name="Sanne Dinesen" userId="8cac507d0803ebc6" providerId="LiveId" clId="{F2700A3D-27DB-4F7F-B504-EFDBB1237AAD}" dt="2023-05-02T07:56:43.475" v="3304" actId="20577"/>
        <pc:sldMkLst>
          <pc:docMk/>
          <pc:sldMk cId="2977782336" sldId="315"/>
        </pc:sldMkLst>
        <pc:spChg chg="mod">
          <ac:chgData name="Sanne Dinesen" userId="8cac507d0803ebc6" providerId="LiveId" clId="{F2700A3D-27DB-4F7F-B504-EFDBB1237AAD}" dt="2023-05-02T07:56:43.475" v="3304" actId="20577"/>
          <ac:spMkLst>
            <pc:docMk/>
            <pc:sldMk cId="2977782336" sldId="315"/>
            <ac:spMk id="4" creationId="{E248E997-82D2-6200-F652-F95E9B96AF59}"/>
          </ac:spMkLst>
        </pc:spChg>
      </pc:sldChg>
      <pc:sldChg chg="modSp mod">
        <pc:chgData name="Sanne Dinesen" userId="8cac507d0803ebc6" providerId="LiveId" clId="{F2700A3D-27DB-4F7F-B504-EFDBB1237AAD}" dt="2023-05-01T09:26:42.443" v="115" actId="20577"/>
        <pc:sldMkLst>
          <pc:docMk/>
          <pc:sldMk cId="4105302595" sldId="319"/>
        </pc:sldMkLst>
        <pc:spChg chg="mod">
          <ac:chgData name="Sanne Dinesen" userId="8cac507d0803ebc6" providerId="LiveId" clId="{F2700A3D-27DB-4F7F-B504-EFDBB1237AAD}" dt="2023-05-01T09:26:42.443" v="115" actId="20577"/>
          <ac:spMkLst>
            <pc:docMk/>
            <pc:sldMk cId="4105302595" sldId="319"/>
            <ac:spMk id="3" creationId="{0C55EBAB-4575-535F-03A7-74278B512BBE}"/>
          </ac:spMkLst>
        </pc:spChg>
      </pc:sldChg>
      <pc:sldChg chg="modNotesTx">
        <pc:chgData name="Sanne Dinesen" userId="8cac507d0803ebc6" providerId="LiveId" clId="{F2700A3D-27DB-4F7F-B504-EFDBB1237AAD}" dt="2023-05-02T08:58:12.073" v="3520" actId="20577"/>
        <pc:sldMkLst>
          <pc:docMk/>
          <pc:sldMk cId="2303723466" sldId="331"/>
        </pc:sldMkLst>
      </pc:sldChg>
      <pc:sldChg chg="modNotesTx">
        <pc:chgData name="Sanne Dinesen" userId="8cac507d0803ebc6" providerId="LiveId" clId="{F2700A3D-27DB-4F7F-B504-EFDBB1237AAD}" dt="2023-05-02T08:26:59.390" v="3484" actId="20577"/>
        <pc:sldMkLst>
          <pc:docMk/>
          <pc:sldMk cId="2840236757" sldId="340"/>
        </pc:sldMkLst>
      </pc:sldChg>
      <pc:sldChg chg="addSp modSp new mod modNotesTx">
        <pc:chgData name="Sanne Dinesen" userId="8cac507d0803ebc6" providerId="LiveId" clId="{F2700A3D-27DB-4F7F-B504-EFDBB1237AAD}" dt="2023-05-02T08:09:56.168" v="3418" actId="20577"/>
        <pc:sldMkLst>
          <pc:docMk/>
          <pc:sldMk cId="132690798" sldId="341"/>
        </pc:sldMkLst>
        <pc:spChg chg="mod">
          <ac:chgData name="Sanne Dinesen" userId="8cac507d0803ebc6" providerId="LiveId" clId="{F2700A3D-27DB-4F7F-B504-EFDBB1237AAD}" dt="2023-05-01T09:27:27.567" v="176" actId="20577"/>
          <ac:spMkLst>
            <pc:docMk/>
            <pc:sldMk cId="132690798" sldId="341"/>
            <ac:spMk id="2" creationId="{5B19FBFF-6D7D-8022-8A33-F6BE86726511}"/>
          </ac:spMkLst>
        </pc:spChg>
        <pc:spChg chg="add mod">
          <ac:chgData name="Sanne Dinesen" userId="8cac507d0803ebc6" providerId="LiveId" clId="{F2700A3D-27DB-4F7F-B504-EFDBB1237AAD}" dt="2023-05-02T08:09:56.168" v="3418" actId="20577"/>
          <ac:spMkLst>
            <pc:docMk/>
            <pc:sldMk cId="132690798" sldId="341"/>
            <ac:spMk id="5" creationId="{4D9C5BE4-0EFC-C4B2-09B6-64FD29D2C4A7}"/>
          </ac:spMkLst>
        </pc:spChg>
        <pc:picChg chg="add mod">
          <ac:chgData name="Sanne Dinesen" userId="8cac507d0803ebc6" providerId="LiveId" clId="{F2700A3D-27DB-4F7F-B504-EFDBB1237AAD}" dt="2023-05-02T07:57:32.505" v="3308" actId="1076"/>
          <ac:picMkLst>
            <pc:docMk/>
            <pc:sldMk cId="132690798" sldId="341"/>
            <ac:picMk id="4" creationId="{A769F9C2-EE38-0207-7A0A-522FF72F4852}"/>
          </ac:picMkLst>
        </pc:picChg>
      </pc:sldChg>
      <pc:sldChg chg="addSp delSp modSp new mod modClrScheme chgLayout">
        <pc:chgData name="Sanne Dinesen" userId="8cac507d0803ebc6" providerId="LiveId" clId="{F2700A3D-27DB-4F7F-B504-EFDBB1237AAD}" dt="2023-05-01T09:43:17.304" v="1397" actId="1076"/>
        <pc:sldMkLst>
          <pc:docMk/>
          <pc:sldMk cId="2624198859" sldId="342"/>
        </pc:sldMkLst>
        <pc:spChg chg="del mod ord">
          <ac:chgData name="Sanne Dinesen" userId="8cac507d0803ebc6" providerId="LiveId" clId="{F2700A3D-27DB-4F7F-B504-EFDBB1237AAD}" dt="2023-05-01T09:42:30.914" v="1366" actId="700"/>
          <ac:spMkLst>
            <pc:docMk/>
            <pc:sldMk cId="2624198859" sldId="342"/>
            <ac:spMk id="2" creationId="{B53EB517-E856-4340-F300-953F97F02E7F}"/>
          </ac:spMkLst>
        </pc:spChg>
        <pc:spChg chg="add del mod ord">
          <ac:chgData name="Sanne Dinesen" userId="8cac507d0803ebc6" providerId="LiveId" clId="{F2700A3D-27DB-4F7F-B504-EFDBB1237AAD}" dt="2023-05-01T09:42:34.050" v="1367" actId="700"/>
          <ac:spMkLst>
            <pc:docMk/>
            <pc:sldMk cId="2624198859" sldId="342"/>
            <ac:spMk id="3" creationId="{E2460752-02D8-B87D-CF2A-EE379E0FABC1}"/>
          </ac:spMkLst>
        </pc:spChg>
        <pc:spChg chg="add del mod ord">
          <ac:chgData name="Sanne Dinesen" userId="8cac507d0803ebc6" providerId="LiveId" clId="{F2700A3D-27DB-4F7F-B504-EFDBB1237AAD}" dt="2023-05-01T09:42:34.050" v="1367" actId="700"/>
          <ac:spMkLst>
            <pc:docMk/>
            <pc:sldMk cId="2624198859" sldId="342"/>
            <ac:spMk id="4" creationId="{82897DE3-6EE7-8FA9-53E2-49BB96E91D73}"/>
          </ac:spMkLst>
        </pc:spChg>
        <pc:spChg chg="add del mod ord">
          <ac:chgData name="Sanne Dinesen" userId="8cac507d0803ebc6" providerId="LiveId" clId="{F2700A3D-27DB-4F7F-B504-EFDBB1237AAD}" dt="2023-05-01T09:42:34.050" v="1367" actId="700"/>
          <ac:spMkLst>
            <pc:docMk/>
            <pc:sldMk cId="2624198859" sldId="342"/>
            <ac:spMk id="5" creationId="{FA6DA803-0FA3-77C8-1BEE-50E2333EB1F9}"/>
          </ac:spMkLst>
        </pc:spChg>
        <pc:spChg chg="add mod">
          <ac:chgData name="Sanne Dinesen" userId="8cac507d0803ebc6" providerId="LiveId" clId="{F2700A3D-27DB-4F7F-B504-EFDBB1237AAD}" dt="2023-05-01T09:43:17.304" v="1397" actId="1076"/>
          <ac:spMkLst>
            <pc:docMk/>
            <pc:sldMk cId="2624198859" sldId="342"/>
            <ac:spMk id="8" creationId="{C3F09D8B-B38C-42BD-4172-385FA866BAC6}"/>
          </ac:spMkLst>
        </pc:spChg>
        <pc:picChg chg="add mod">
          <ac:chgData name="Sanne Dinesen" userId="8cac507d0803ebc6" providerId="LiveId" clId="{F2700A3D-27DB-4F7F-B504-EFDBB1237AAD}" dt="2023-05-01T09:42:43.758" v="1370" actId="1076"/>
          <ac:picMkLst>
            <pc:docMk/>
            <pc:sldMk cId="2624198859" sldId="342"/>
            <ac:picMk id="7" creationId="{93CBDB66-1A66-ED5F-2F02-BAB2858EA141}"/>
          </ac:picMkLst>
        </pc:picChg>
      </pc:sldChg>
    </pc:docChg>
  </pc:docChgLst>
  <pc:docChgLst>
    <pc:chgData name="Daisy Hilbrands" userId="9bf460c38473a992" providerId="Windows Live" clId="Web-{757AA87A-78BE-41B4-9EEE-ED52547B2614}"/>
    <pc:docChg chg="modSld">
      <pc:chgData name="Daisy Hilbrands" userId="9bf460c38473a992" providerId="Windows Live" clId="Web-{757AA87A-78BE-41B4-9EEE-ED52547B2614}" dt="2023-05-09T07:54:55.738" v="117" actId="20577"/>
      <pc:docMkLst>
        <pc:docMk/>
      </pc:docMkLst>
      <pc:sldChg chg="addSp delSp modSp">
        <pc:chgData name="Daisy Hilbrands" userId="9bf460c38473a992" providerId="Windows Live" clId="Web-{757AA87A-78BE-41B4-9EEE-ED52547B2614}" dt="2023-05-08T12:25:28.380" v="60"/>
        <pc:sldMkLst>
          <pc:docMk/>
          <pc:sldMk cId="2007984431" sldId="256"/>
        </pc:sldMkLst>
        <pc:picChg chg="add del mod">
          <ac:chgData name="Daisy Hilbrands" userId="9bf460c38473a992" providerId="Windows Live" clId="Web-{757AA87A-78BE-41B4-9EEE-ED52547B2614}" dt="2023-05-08T12:25:27.052" v="59"/>
          <ac:picMkLst>
            <pc:docMk/>
            <pc:sldMk cId="2007984431" sldId="256"/>
            <ac:picMk id="2" creationId="{D22F3377-A612-A868-1310-18E31061F585}"/>
          </ac:picMkLst>
        </pc:picChg>
        <pc:picChg chg="add">
          <ac:chgData name="Daisy Hilbrands" userId="9bf460c38473a992" providerId="Windows Live" clId="Web-{757AA87A-78BE-41B4-9EEE-ED52547B2614}" dt="2023-05-08T12:25:28.380" v="60"/>
          <ac:picMkLst>
            <pc:docMk/>
            <pc:sldMk cId="2007984431" sldId="256"/>
            <ac:picMk id="6" creationId="{3738845E-D18E-1F7F-4D2B-F438104B5388}"/>
          </ac:picMkLst>
        </pc:picChg>
      </pc:sldChg>
      <pc:sldChg chg="addSp modSp">
        <pc:chgData name="Daisy Hilbrands" userId="9bf460c38473a992" providerId="Windows Live" clId="Web-{757AA87A-78BE-41B4-9EEE-ED52547B2614}" dt="2023-05-09T07:52:46.765" v="97" actId="20577"/>
        <pc:sldMkLst>
          <pc:docMk/>
          <pc:sldMk cId="564580932" sldId="263"/>
        </pc:sldMkLst>
        <pc:spChg chg="mod">
          <ac:chgData name="Daisy Hilbrands" userId="9bf460c38473a992" providerId="Windows Live" clId="Web-{757AA87A-78BE-41B4-9EEE-ED52547B2614}" dt="2023-05-09T07:52:35.374" v="94" actId="20577"/>
          <ac:spMkLst>
            <pc:docMk/>
            <pc:sldMk cId="564580932" sldId="263"/>
            <ac:spMk id="2" creationId="{517B4268-1C8C-A598-3C20-ABD0122E4502}"/>
          </ac:spMkLst>
        </pc:spChg>
        <pc:spChg chg="mod">
          <ac:chgData name="Daisy Hilbrands" userId="9bf460c38473a992" providerId="Windows Live" clId="Web-{757AA87A-78BE-41B4-9EEE-ED52547B2614}" dt="2023-05-09T07:52:46.765" v="97" actId="20577"/>
          <ac:spMkLst>
            <pc:docMk/>
            <pc:sldMk cId="564580932" sldId="263"/>
            <ac:spMk id="3" creationId="{4D12FC1D-673E-5D40-D1DB-C4B7125163C9}"/>
          </ac:spMkLst>
        </pc:spChg>
        <pc:picChg chg="add">
          <ac:chgData name="Daisy Hilbrands" userId="9bf460c38473a992" providerId="Windows Live" clId="Web-{757AA87A-78BE-41B4-9EEE-ED52547B2614}" dt="2023-05-08T12:21:21.059" v="28"/>
          <ac:picMkLst>
            <pc:docMk/>
            <pc:sldMk cId="564580932" sldId="263"/>
            <ac:picMk id="7" creationId="{F110A2FA-A432-5257-BD22-BF789AA939CC}"/>
          </ac:picMkLst>
        </pc:picChg>
      </pc:sldChg>
      <pc:sldChg chg="addSp modSp">
        <pc:chgData name="Daisy Hilbrands" userId="9bf460c38473a992" providerId="Windows Live" clId="Web-{757AA87A-78BE-41B4-9EEE-ED52547B2614}" dt="2023-05-09T07:52:19.123" v="93" actId="20577"/>
        <pc:sldMkLst>
          <pc:docMk/>
          <pc:sldMk cId="17110470" sldId="264"/>
        </pc:sldMkLst>
        <pc:spChg chg="mod">
          <ac:chgData name="Daisy Hilbrands" userId="9bf460c38473a992" providerId="Windows Live" clId="Web-{757AA87A-78BE-41B4-9EEE-ED52547B2614}" dt="2023-05-09T07:52:19.123" v="93" actId="20577"/>
          <ac:spMkLst>
            <pc:docMk/>
            <pc:sldMk cId="17110470" sldId="264"/>
            <ac:spMk id="2" creationId="{4739583D-7A0F-C98E-739F-A1A01EC1B01E}"/>
          </ac:spMkLst>
        </pc:spChg>
        <pc:picChg chg="add">
          <ac:chgData name="Daisy Hilbrands" userId="9bf460c38473a992" providerId="Windows Live" clId="Web-{757AA87A-78BE-41B4-9EEE-ED52547B2614}" dt="2023-05-08T12:21:19.168" v="27"/>
          <ac:picMkLst>
            <pc:docMk/>
            <pc:sldMk cId="17110470" sldId="264"/>
            <ac:picMk id="6" creationId="{67EE2845-E01B-5B20-D153-F1EBD33B4B18}"/>
          </ac:picMkLst>
        </pc:picChg>
      </pc:sldChg>
      <pc:sldChg chg="addSp modSp">
        <pc:chgData name="Daisy Hilbrands" userId="9bf460c38473a992" providerId="Windows Live" clId="Web-{757AA87A-78BE-41B4-9EEE-ED52547B2614}" dt="2023-05-09T07:51:17.121" v="92" actId="20577"/>
        <pc:sldMkLst>
          <pc:docMk/>
          <pc:sldMk cId="1542114820" sldId="265"/>
        </pc:sldMkLst>
        <pc:spChg chg="mod">
          <ac:chgData name="Daisy Hilbrands" userId="9bf460c38473a992" providerId="Windows Live" clId="Web-{757AA87A-78BE-41B4-9EEE-ED52547B2614}" dt="2023-05-09T07:51:04.840" v="90" actId="20577"/>
          <ac:spMkLst>
            <pc:docMk/>
            <pc:sldMk cId="1542114820" sldId="265"/>
            <ac:spMk id="2" creationId="{28984676-8DAE-E46F-E33F-193CD6511312}"/>
          </ac:spMkLst>
        </pc:spChg>
        <pc:spChg chg="mod">
          <ac:chgData name="Daisy Hilbrands" userId="9bf460c38473a992" providerId="Windows Live" clId="Web-{757AA87A-78BE-41B4-9EEE-ED52547B2614}" dt="2023-05-09T07:51:17.121" v="92" actId="20577"/>
          <ac:spMkLst>
            <pc:docMk/>
            <pc:sldMk cId="1542114820" sldId="265"/>
            <ac:spMk id="3" creationId="{D99165CF-A9C6-B8DB-4781-4D4950FC9729}"/>
          </ac:spMkLst>
        </pc:spChg>
        <pc:picChg chg="add">
          <ac:chgData name="Daisy Hilbrands" userId="9bf460c38473a992" providerId="Windows Live" clId="Web-{757AA87A-78BE-41B4-9EEE-ED52547B2614}" dt="2023-05-08T12:21:16.575" v="25"/>
          <ac:picMkLst>
            <pc:docMk/>
            <pc:sldMk cId="1542114820" sldId="265"/>
            <ac:picMk id="6" creationId="{A458FED9-F743-D7B8-B2CC-60903D0E5D96}"/>
          </ac:picMkLst>
        </pc:picChg>
      </pc:sldChg>
      <pc:sldChg chg="addSp modSp">
        <pc:chgData name="Daisy Hilbrands" userId="9bf460c38473a992" providerId="Windows Live" clId="Web-{757AA87A-78BE-41B4-9EEE-ED52547B2614}" dt="2023-05-09T07:47:20.973" v="74" actId="20577"/>
        <pc:sldMkLst>
          <pc:docMk/>
          <pc:sldMk cId="880517113" sldId="286"/>
        </pc:sldMkLst>
        <pc:spChg chg="mod">
          <ac:chgData name="Daisy Hilbrands" userId="9bf460c38473a992" providerId="Windows Live" clId="Web-{757AA87A-78BE-41B4-9EEE-ED52547B2614}" dt="2023-05-09T07:47:20.973" v="74" actId="20577"/>
          <ac:spMkLst>
            <pc:docMk/>
            <pc:sldMk cId="880517113" sldId="286"/>
            <ac:spMk id="4" creationId="{DF86A66C-712D-68D0-CC25-F41DB6EEFF7F}"/>
          </ac:spMkLst>
        </pc:spChg>
        <pc:picChg chg="add">
          <ac:chgData name="Daisy Hilbrands" userId="9bf460c38473a992" providerId="Windows Live" clId="Web-{757AA87A-78BE-41B4-9EEE-ED52547B2614}" dt="2023-05-08T12:19:53.228" v="8"/>
          <ac:picMkLst>
            <pc:docMk/>
            <pc:sldMk cId="880517113" sldId="286"/>
            <ac:picMk id="7" creationId="{EC7622F1-0A64-0B48-A92C-920754B03033}"/>
          </ac:picMkLst>
        </pc:picChg>
      </pc:sldChg>
      <pc:sldChg chg="addSp delSp modSp">
        <pc:chgData name="Daisy Hilbrands" userId="9bf460c38473a992" providerId="Windows Live" clId="Web-{757AA87A-78BE-41B4-9EEE-ED52547B2614}" dt="2023-05-09T07:45:50.877" v="68" actId="20577"/>
        <pc:sldMkLst>
          <pc:docMk/>
          <pc:sldMk cId="3635703589" sldId="291"/>
        </pc:sldMkLst>
        <pc:spChg chg="mod">
          <ac:chgData name="Daisy Hilbrands" userId="9bf460c38473a992" providerId="Windows Live" clId="Web-{757AA87A-78BE-41B4-9EEE-ED52547B2614}" dt="2023-05-09T07:45:50.877" v="68" actId="20577"/>
          <ac:spMkLst>
            <pc:docMk/>
            <pc:sldMk cId="3635703589" sldId="291"/>
            <ac:spMk id="2" creationId="{29E88638-59B1-9170-293F-AE9F0D01FEA1}"/>
          </ac:spMkLst>
        </pc:spChg>
        <pc:picChg chg="add del">
          <ac:chgData name="Daisy Hilbrands" userId="9bf460c38473a992" providerId="Windows Live" clId="Web-{757AA87A-78BE-41B4-9EEE-ED52547B2614}" dt="2023-05-08T12:19:18.164" v="3"/>
          <ac:picMkLst>
            <pc:docMk/>
            <pc:sldMk cId="3635703589" sldId="291"/>
            <ac:picMk id="5" creationId="{4A22C359-EC75-DBE1-3748-5A5D51116B4D}"/>
          </ac:picMkLst>
        </pc:picChg>
        <pc:picChg chg="add mod">
          <ac:chgData name="Daisy Hilbrands" userId="9bf460c38473a992" providerId="Windows Live" clId="Web-{757AA87A-78BE-41B4-9EEE-ED52547B2614}" dt="2023-05-08T12:19:31.696" v="5" actId="1076"/>
          <ac:picMkLst>
            <pc:docMk/>
            <pc:sldMk cId="3635703589" sldId="291"/>
            <ac:picMk id="8" creationId="{25F11FBE-0BE0-24B0-1E4C-9A8B4E3C5984}"/>
          </ac:picMkLst>
        </pc:picChg>
      </pc:sldChg>
      <pc:sldChg chg="addSp">
        <pc:chgData name="Daisy Hilbrands" userId="9bf460c38473a992" providerId="Windows Live" clId="Web-{757AA87A-78BE-41B4-9EEE-ED52547B2614}" dt="2023-05-08T12:19:45.040" v="7"/>
        <pc:sldMkLst>
          <pc:docMk/>
          <pc:sldMk cId="3075398997" sldId="292"/>
        </pc:sldMkLst>
        <pc:picChg chg="add">
          <ac:chgData name="Daisy Hilbrands" userId="9bf460c38473a992" providerId="Windows Live" clId="Web-{757AA87A-78BE-41B4-9EEE-ED52547B2614}" dt="2023-05-08T12:19:45.040" v="7"/>
          <ac:picMkLst>
            <pc:docMk/>
            <pc:sldMk cId="3075398997" sldId="292"/>
            <ac:picMk id="3" creationId="{926E7060-5884-89E7-AFA5-1E66F5814683}"/>
          </ac:picMkLst>
        </pc:picChg>
      </pc:sldChg>
      <pc:sldChg chg="addSp">
        <pc:chgData name="Daisy Hilbrands" userId="9bf460c38473a992" providerId="Windows Live" clId="Web-{757AA87A-78BE-41B4-9EEE-ED52547B2614}" dt="2023-05-08T12:19:40.696" v="6"/>
        <pc:sldMkLst>
          <pc:docMk/>
          <pc:sldMk cId="3190618776" sldId="298"/>
        </pc:sldMkLst>
        <pc:picChg chg="add">
          <ac:chgData name="Daisy Hilbrands" userId="9bf460c38473a992" providerId="Windows Live" clId="Web-{757AA87A-78BE-41B4-9EEE-ED52547B2614}" dt="2023-05-08T12:19:40.696" v="6"/>
          <ac:picMkLst>
            <pc:docMk/>
            <pc:sldMk cId="3190618776" sldId="298"/>
            <ac:picMk id="6" creationId="{EEC35DCF-4E9B-6F4E-9D58-8AEA51503437}"/>
          </ac:picMkLst>
        </pc:picChg>
      </pc:sldChg>
      <pc:sldChg chg="addSp modSp">
        <pc:chgData name="Daisy Hilbrands" userId="9bf460c38473a992" providerId="Windows Live" clId="Web-{757AA87A-78BE-41B4-9EEE-ED52547B2614}" dt="2023-05-09T07:48:53.695" v="81" actId="20577"/>
        <pc:sldMkLst>
          <pc:docMk/>
          <pc:sldMk cId="585031299" sldId="299"/>
        </pc:sldMkLst>
        <pc:spChg chg="mod">
          <ac:chgData name="Daisy Hilbrands" userId="9bf460c38473a992" providerId="Windows Live" clId="Web-{757AA87A-78BE-41B4-9EEE-ED52547B2614}" dt="2023-05-09T07:48:53.695" v="81" actId="20577"/>
          <ac:spMkLst>
            <pc:docMk/>
            <pc:sldMk cId="585031299" sldId="299"/>
            <ac:spMk id="4" creationId="{0C06B7A9-24C8-B897-8AE9-B6A78196A515}"/>
          </ac:spMkLst>
        </pc:spChg>
        <pc:picChg chg="add">
          <ac:chgData name="Daisy Hilbrands" userId="9bf460c38473a992" providerId="Windows Live" clId="Web-{757AA87A-78BE-41B4-9EEE-ED52547B2614}" dt="2023-05-08T12:20:47.152" v="15"/>
          <ac:picMkLst>
            <pc:docMk/>
            <pc:sldMk cId="585031299" sldId="299"/>
            <ac:picMk id="3" creationId="{CCF13851-5E71-348E-BBFA-38F4EBF7A9B5}"/>
          </ac:picMkLst>
        </pc:picChg>
      </pc:sldChg>
      <pc:sldChg chg="addSp modSp">
        <pc:chgData name="Daisy Hilbrands" userId="9bf460c38473a992" providerId="Windows Live" clId="Web-{757AA87A-78BE-41B4-9EEE-ED52547B2614}" dt="2023-05-09T07:47:55.037" v="77" actId="20577"/>
        <pc:sldMkLst>
          <pc:docMk/>
          <pc:sldMk cId="2219464847" sldId="312"/>
        </pc:sldMkLst>
        <pc:spChg chg="mod">
          <ac:chgData name="Daisy Hilbrands" userId="9bf460c38473a992" providerId="Windows Live" clId="Web-{757AA87A-78BE-41B4-9EEE-ED52547B2614}" dt="2023-05-09T07:47:42.021" v="75" actId="20577"/>
          <ac:spMkLst>
            <pc:docMk/>
            <pc:sldMk cId="2219464847" sldId="312"/>
            <ac:spMk id="2" creationId="{65E55136-6465-8E4E-729E-B6018D7F46E0}"/>
          </ac:spMkLst>
        </pc:spChg>
        <pc:spChg chg="mod">
          <ac:chgData name="Daisy Hilbrands" userId="9bf460c38473a992" providerId="Windows Live" clId="Web-{757AA87A-78BE-41B4-9EEE-ED52547B2614}" dt="2023-05-09T07:47:55.037" v="77" actId="20577"/>
          <ac:spMkLst>
            <pc:docMk/>
            <pc:sldMk cId="2219464847" sldId="312"/>
            <ac:spMk id="3" creationId="{91F07AB9-5032-699F-B48E-1770EBDF9322}"/>
          </ac:spMkLst>
        </pc:spChg>
        <pc:picChg chg="mod">
          <ac:chgData name="Daisy Hilbrands" userId="9bf460c38473a992" providerId="Windows Live" clId="Web-{757AA87A-78BE-41B4-9EEE-ED52547B2614}" dt="2023-05-08T12:26:09.850" v="62" actId="14100"/>
          <ac:picMkLst>
            <pc:docMk/>
            <pc:sldMk cId="2219464847" sldId="312"/>
            <ac:picMk id="5" creationId="{D312B42D-9DDB-3831-5884-C1997B119544}"/>
          </ac:picMkLst>
        </pc:picChg>
        <pc:picChg chg="add">
          <ac:chgData name="Daisy Hilbrands" userId="9bf460c38473a992" providerId="Windows Live" clId="Web-{757AA87A-78BE-41B4-9EEE-ED52547B2614}" dt="2023-05-08T12:20:12.619" v="10"/>
          <ac:picMkLst>
            <pc:docMk/>
            <pc:sldMk cId="2219464847" sldId="312"/>
            <ac:picMk id="6" creationId="{9619AD3A-9822-9E4A-1E82-08CEA413BDF2}"/>
          </ac:picMkLst>
        </pc:picChg>
      </pc:sldChg>
      <pc:sldChg chg="addSp modSp">
        <pc:chgData name="Daisy Hilbrands" userId="9bf460c38473a992" providerId="Windows Live" clId="Web-{757AA87A-78BE-41B4-9EEE-ED52547B2614}" dt="2023-05-09T07:48:39.851" v="80" actId="20577"/>
        <pc:sldMkLst>
          <pc:docMk/>
          <pc:sldMk cId="279788509" sldId="313"/>
        </pc:sldMkLst>
        <pc:spChg chg="mod">
          <ac:chgData name="Daisy Hilbrands" userId="9bf460c38473a992" providerId="Windows Live" clId="Web-{757AA87A-78BE-41B4-9EEE-ED52547B2614}" dt="2023-05-09T07:48:28.850" v="78" actId="20577"/>
          <ac:spMkLst>
            <pc:docMk/>
            <pc:sldMk cId="279788509" sldId="313"/>
            <ac:spMk id="2" creationId="{65E55136-6465-8E4E-729E-B6018D7F46E0}"/>
          </ac:spMkLst>
        </pc:spChg>
        <pc:spChg chg="mod">
          <ac:chgData name="Daisy Hilbrands" userId="9bf460c38473a992" providerId="Windows Live" clId="Web-{757AA87A-78BE-41B4-9EEE-ED52547B2614}" dt="2023-05-09T07:48:39.851" v="80" actId="20577"/>
          <ac:spMkLst>
            <pc:docMk/>
            <pc:sldMk cId="279788509" sldId="313"/>
            <ac:spMk id="3" creationId="{91F07AB9-5032-699F-B48E-1770EBDF9322}"/>
          </ac:spMkLst>
        </pc:spChg>
        <pc:picChg chg="mod">
          <ac:chgData name="Daisy Hilbrands" userId="9bf460c38473a992" providerId="Windows Live" clId="Web-{757AA87A-78BE-41B4-9EEE-ED52547B2614}" dt="2023-05-08T12:20:33.136" v="13" actId="1076"/>
          <ac:picMkLst>
            <pc:docMk/>
            <pc:sldMk cId="279788509" sldId="313"/>
            <ac:picMk id="5" creationId="{CF6806D6-EEB9-4E3D-9EF9-CEA30EEABCFB}"/>
          </ac:picMkLst>
        </pc:picChg>
        <pc:picChg chg="add">
          <ac:chgData name="Daisy Hilbrands" userId="9bf460c38473a992" providerId="Windows Live" clId="Web-{757AA87A-78BE-41B4-9EEE-ED52547B2614}" dt="2023-05-08T12:20:18.760" v="12"/>
          <ac:picMkLst>
            <pc:docMk/>
            <pc:sldMk cId="279788509" sldId="313"/>
            <ac:picMk id="7" creationId="{FDA06F79-42B6-0E74-B8D5-32CC2ABD7B60}"/>
          </ac:picMkLst>
        </pc:picChg>
      </pc:sldChg>
      <pc:sldChg chg="addSp modSp">
        <pc:chgData name="Daisy Hilbrands" userId="9bf460c38473a992" providerId="Windows Live" clId="Web-{757AA87A-78BE-41B4-9EEE-ED52547B2614}" dt="2023-05-09T07:49:24.946" v="84" actId="20577"/>
        <pc:sldMkLst>
          <pc:docMk/>
          <pc:sldMk cId="3481099473" sldId="314"/>
        </pc:sldMkLst>
        <pc:spChg chg="mod">
          <ac:chgData name="Daisy Hilbrands" userId="9bf460c38473a992" providerId="Windows Live" clId="Web-{757AA87A-78BE-41B4-9EEE-ED52547B2614}" dt="2023-05-09T07:49:13.867" v="82" actId="20577"/>
          <ac:spMkLst>
            <pc:docMk/>
            <pc:sldMk cId="3481099473" sldId="314"/>
            <ac:spMk id="2" creationId="{65E55136-6465-8E4E-729E-B6018D7F46E0}"/>
          </ac:spMkLst>
        </pc:spChg>
        <pc:spChg chg="mod">
          <ac:chgData name="Daisy Hilbrands" userId="9bf460c38473a992" providerId="Windows Live" clId="Web-{757AA87A-78BE-41B4-9EEE-ED52547B2614}" dt="2023-05-09T07:49:24.946" v="84" actId="20577"/>
          <ac:spMkLst>
            <pc:docMk/>
            <pc:sldMk cId="3481099473" sldId="314"/>
            <ac:spMk id="3" creationId="{91F07AB9-5032-699F-B48E-1770EBDF9322}"/>
          </ac:spMkLst>
        </pc:spChg>
        <pc:picChg chg="mod">
          <ac:chgData name="Daisy Hilbrands" userId="9bf460c38473a992" providerId="Windows Live" clId="Web-{757AA87A-78BE-41B4-9EEE-ED52547B2614}" dt="2023-05-08T12:21:02.480" v="18" actId="1076"/>
          <ac:picMkLst>
            <pc:docMk/>
            <pc:sldMk cId="3481099473" sldId="314"/>
            <ac:picMk id="5" creationId="{27A0150C-B1DC-DD17-8012-4868B784AD1A}"/>
          </ac:picMkLst>
        </pc:picChg>
        <pc:picChg chg="add">
          <ac:chgData name="Daisy Hilbrands" userId="9bf460c38473a992" providerId="Windows Live" clId="Web-{757AA87A-78BE-41B4-9EEE-ED52547B2614}" dt="2023-05-08T12:20:49.339" v="16"/>
          <ac:picMkLst>
            <pc:docMk/>
            <pc:sldMk cId="3481099473" sldId="314"/>
            <ac:picMk id="6" creationId="{0A491913-2940-2EC9-258A-3214B4C2339D}"/>
          </ac:picMkLst>
        </pc:picChg>
      </pc:sldChg>
      <pc:sldChg chg="addSp">
        <pc:chgData name="Daisy Hilbrands" userId="9bf460c38473a992" providerId="Windows Live" clId="Web-{757AA87A-78BE-41B4-9EEE-ED52547B2614}" dt="2023-05-08T12:21:07.215" v="19"/>
        <pc:sldMkLst>
          <pc:docMk/>
          <pc:sldMk cId="2977782336" sldId="315"/>
        </pc:sldMkLst>
        <pc:picChg chg="add">
          <ac:chgData name="Daisy Hilbrands" userId="9bf460c38473a992" providerId="Windows Live" clId="Web-{757AA87A-78BE-41B4-9EEE-ED52547B2614}" dt="2023-05-08T12:21:07.215" v="19"/>
          <ac:picMkLst>
            <pc:docMk/>
            <pc:sldMk cId="2977782336" sldId="315"/>
            <ac:picMk id="3" creationId="{F2D266E5-B215-5082-792D-8DD20F7E98B2}"/>
          </ac:picMkLst>
        </pc:picChg>
      </pc:sldChg>
      <pc:sldChg chg="addSp">
        <pc:chgData name="Daisy Hilbrands" userId="9bf460c38473a992" providerId="Windows Live" clId="Web-{757AA87A-78BE-41B4-9EEE-ED52547B2614}" dt="2023-05-08T12:21:12.246" v="22"/>
        <pc:sldMkLst>
          <pc:docMk/>
          <pc:sldMk cId="2271331203" sldId="317"/>
        </pc:sldMkLst>
        <pc:picChg chg="add">
          <ac:chgData name="Daisy Hilbrands" userId="9bf460c38473a992" providerId="Windows Live" clId="Web-{757AA87A-78BE-41B4-9EEE-ED52547B2614}" dt="2023-05-08T12:21:12.246" v="22"/>
          <ac:picMkLst>
            <pc:docMk/>
            <pc:sldMk cId="2271331203" sldId="317"/>
            <ac:picMk id="4" creationId="{C9CC9B7B-857A-601E-6C6A-3641522CDD88}"/>
          </ac:picMkLst>
        </pc:picChg>
      </pc:sldChg>
      <pc:sldChg chg="addSp modSp">
        <pc:chgData name="Daisy Hilbrands" userId="9bf460c38473a992" providerId="Windows Live" clId="Web-{757AA87A-78BE-41B4-9EEE-ED52547B2614}" dt="2023-05-09T07:54:33.299" v="115" actId="20577"/>
        <pc:sldMkLst>
          <pc:docMk/>
          <pc:sldMk cId="4105302595" sldId="319"/>
        </pc:sldMkLst>
        <pc:spChg chg="mod">
          <ac:chgData name="Daisy Hilbrands" userId="9bf460c38473a992" providerId="Windows Live" clId="Web-{757AA87A-78BE-41B4-9EEE-ED52547B2614}" dt="2023-05-09T07:54:22.580" v="113" actId="20577"/>
          <ac:spMkLst>
            <pc:docMk/>
            <pc:sldMk cId="4105302595" sldId="319"/>
            <ac:spMk id="2" creationId="{DBED5584-B78E-16D3-B4B6-9B68C08CB0D6}"/>
          </ac:spMkLst>
        </pc:spChg>
        <pc:spChg chg="mod">
          <ac:chgData name="Daisy Hilbrands" userId="9bf460c38473a992" providerId="Windows Live" clId="Web-{757AA87A-78BE-41B4-9EEE-ED52547B2614}" dt="2023-05-09T07:54:33.299" v="115" actId="20577"/>
          <ac:spMkLst>
            <pc:docMk/>
            <pc:sldMk cId="4105302595" sldId="319"/>
            <ac:spMk id="3" creationId="{0C55EBAB-4575-535F-03A7-74278B512BBE}"/>
          </ac:spMkLst>
        </pc:spChg>
        <pc:picChg chg="add">
          <ac:chgData name="Daisy Hilbrands" userId="9bf460c38473a992" providerId="Windows Live" clId="Web-{757AA87A-78BE-41B4-9EEE-ED52547B2614}" dt="2023-05-08T12:24:31.941" v="53"/>
          <ac:picMkLst>
            <pc:docMk/>
            <pc:sldMk cId="4105302595" sldId="319"/>
            <ac:picMk id="5" creationId="{34D4B462-9C75-E30A-4A24-8AC27CD9E84B}"/>
          </ac:picMkLst>
        </pc:picChg>
      </pc:sldChg>
      <pc:sldChg chg="addSp modSp">
        <pc:chgData name="Daisy Hilbrands" userId="9bf460c38473a992" providerId="Windows Live" clId="Web-{757AA87A-78BE-41B4-9EEE-ED52547B2614}" dt="2023-05-09T07:53:12.828" v="99" actId="20577"/>
        <pc:sldMkLst>
          <pc:docMk/>
          <pc:sldMk cId="795719053" sldId="320"/>
        </pc:sldMkLst>
        <pc:spChg chg="mod">
          <ac:chgData name="Daisy Hilbrands" userId="9bf460c38473a992" providerId="Windows Live" clId="Web-{757AA87A-78BE-41B4-9EEE-ED52547B2614}" dt="2023-05-09T07:53:12.828" v="99" actId="20577"/>
          <ac:spMkLst>
            <pc:docMk/>
            <pc:sldMk cId="795719053" sldId="320"/>
            <ac:spMk id="4" creationId="{69DF0A18-62C3-5FEC-A0AD-C6CD4A629D61}"/>
          </ac:spMkLst>
        </pc:spChg>
        <pc:picChg chg="add">
          <ac:chgData name="Daisy Hilbrands" userId="9bf460c38473a992" providerId="Windows Live" clId="Web-{757AA87A-78BE-41B4-9EEE-ED52547B2614}" dt="2023-05-08T12:21:22.950" v="29"/>
          <ac:picMkLst>
            <pc:docMk/>
            <pc:sldMk cId="795719053" sldId="320"/>
            <ac:picMk id="3" creationId="{904AEBD0-4BC0-7C35-C839-0A9B9B309112}"/>
          </ac:picMkLst>
        </pc:picChg>
        <pc:picChg chg="mod">
          <ac:chgData name="Daisy Hilbrands" userId="9bf460c38473a992" providerId="Windows Live" clId="Web-{757AA87A-78BE-41B4-9EEE-ED52547B2614}" dt="2023-05-08T12:21:35.747" v="30" actId="1076"/>
          <ac:picMkLst>
            <pc:docMk/>
            <pc:sldMk cId="795719053" sldId="320"/>
            <ac:picMk id="6" creationId="{FA9E836C-26C4-ADAA-5F58-94628A320C58}"/>
          </ac:picMkLst>
        </pc:picChg>
      </pc:sldChg>
      <pc:sldChg chg="addSp modSp">
        <pc:chgData name="Daisy Hilbrands" userId="9bf460c38473a992" providerId="Windows Live" clId="Web-{757AA87A-78BE-41B4-9EEE-ED52547B2614}" dt="2023-05-09T07:54:45.315" v="116" actId="20577"/>
        <pc:sldMkLst>
          <pc:docMk/>
          <pc:sldMk cId="1602655606" sldId="325"/>
        </pc:sldMkLst>
        <pc:spChg chg="mod">
          <ac:chgData name="Daisy Hilbrands" userId="9bf460c38473a992" providerId="Windows Live" clId="Web-{757AA87A-78BE-41B4-9EEE-ED52547B2614}" dt="2023-05-09T07:54:45.315" v="116" actId="20577"/>
          <ac:spMkLst>
            <pc:docMk/>
            <pc:sldMk cId="1602655606" sldId="325"/>
            <ac:spMk id="3" creationId="{CE735D23-3D9E-2914-3C08-831841168C68}"/>
          </ac:spMkLst>
        </pc:spChg>
        <pc:picChg chg="add">
          <ac:chgData name="Daisy Hilbrands" userId="9bf460c38473a992" providerId="Windows Live" clId="Web-{757AA87A-78BE-41B4-9EEE-ED52547B2614}" dt="2023-05-08T12:24:53.488" v="56"/>
          <ac:picMkLst>
            <pc:docMk/>
            <pc:sldMk cId="1602655606" sldId="325"/>
            <ac:picMk id="4" creationId="{A719F23A-54F0-849E-8D52-C15F75429331}"/>
          </ac:picMkLst>
        </pc:picChg>
        <pc:picChg chg="mod">
          <ac:chgData name="Daisy Hilbrands" userId="9bf460c38473a992" providerId="Windows Live" clId="Web-{757AA87A-78BE-41B4-9EEE-ED52547B2614}" dt="2023-05-08T12:24:44.363" v="54" actId="1076"/>
          <ac:picMkLst>
            <pc:docMk/>
            <pc:sldMk cId="1602655606" sldId="325"/>
            <ac:picMk id="5" creationId="{F78F8F0E-3817-84EA-39E8-3CBDFC8A4D2D}"/>
          </ac:picMkLst>
        </pc:picChg>
        <pc:picChg chg="mod">
          <ac:chgData name="Daisy Hilbrands" userId="9bf460c38473a992" providerId="Windows Live" clId="Web-{757AA87A-78BE-41B4-9EEE-ED52547B2614}" dt="2023-05-08T12:24:52.301" v="55" actId="1076"/>
          <ac:picMkLst>
            <pc:docMk/>
            <pc:sldMk cId="1602655606" sldId="325"/>
            <ac:picMk id="7" creationId="{7F8419AE-5F9A-5A6A-DA52-87E9E20CD013}"/>
          </ac:picMkLst>
        </pc:picChg>
      </pc:sldChg>
      <pc:sldChg chg="addSp modSp">
        <pc:chgData name="Daisy Hilbrands" userId="9bf460c38473a992" providerId="Windows Live" clId="Web-{757AA87A-78BE-41B4-9EEE-ED52547B2614}" dt="2023-05-09T07:50:07.432" v="87" actId="20577"/>
        <pc:sldMkLst>
          <pc:docMk/>
          <pc:sldMk cId="3239484724" sldId="328"/>
        </pc:sldMkLst>
        <pc:spChg chg="mod">
          <ac:chgData name="Daisy Hilbrands" userId="9bf460c38473a992" providerId="Windows Live" clId="Web-{757AA87A-78BE-41B4-9EEE-ED52547B2614}" dt="2023-05-09T07:49:57.291" v="85" actId="20577"/>
          <ac:spMkLst>
            <pc:docMk/>
            <pc:sldMk cId="3239484724" sldId="328"/>
            <ac:spMk id="2" creationId="{CDF9107D-628D-9C89-9AE7-E2E3BF5435A6}"/>
          </ac:spMkLst>
        </pc:spChg>
        <pc:spChg chg="mod">
          <ac:chgData name="Daisy Hilbrands" userId="9bf460c38473a992" providerId="Windows Live" clId="Web-{757AA87A-78BE-41B4-9EEE-ED52547B2614}" dt="2023-05-09T07:50:07.432" v="87" actId="20577"/>
          <ac:spMkLst>
            <pc:docMk/>
            <pc:sldMk cId="3239484724" sldId="328"/>
            <ac:spMk id="5" creationId="{DA0A432F-8C3D-62CD-506F-50BDF23EB5CC}"/>
          </ac:spMkLst>
        </pc:spChg>
        <pc:picChg chg="add">
          <ac:chgData name="Daisy Hilbrands" userId="9bf460c38473a992" providerId="Windows Live" clId="Web-{757AA87A-78BE-41B4-9EEE-ED52547B2614}" dt="2023-05-08T12:21:10.762" v="21"/>
          <ac:picMkLst>
            <pc:docMk/>
            <pc:sldMk cId="3239484724" sldId="328"/>
            <ac:picMk id="6" creationId="{D4FD35AD-1658-FBDC-6E40-DB17442E0D30}"/>
          </ac:picMkLst>
        </pc:picChg>
      </pc:sldChg>
      <pc:sldChg chg="addSp modSp">
        <pc:chgData name="Daisy Hilbrands" userId="9bf460c38473a992" providerId="Windows Live" clId="Web-{757AA87A-78BE-41B4-9EEE-ED52547B2614}" dt="2023-05-09T07:53:21.391" v="101" actId="20577"/>
        <pc:sldMkLst>
          <pc:docMk/>
          <pc:sldMk cId="1148585345" sldId="330"/>
        </pc:sldMkLst>
        <pc:spChg chg="mod">
          <ac:chgData name="Daisy Hilbrands" userId="9bf460c38473a992" providerId="Windows Live" clId="Web-{757AA87A-78BE-41B4-9EEE-ED52547B2614}" dt="2023-05-08T12:22:15.780" v="34" actId="1076"/>
          <ac:spMkLst>
            <pc:docMk/>
            <pc:sldMk cId="1148585345" sldId="330"/>
            <ac:spMk id="2" creationId="{5CB0B0E7-1CA4-7BBC-CC93-0F0971F55550}"/>
          </ac:spMkLst>
        </pc:spChg>
        <pc:spChg chg="mod">
          <ac:chgData name="Daisy Hilbrands" userId="9bf460c38473a992" providerId="Windows Live" clId="Web-{757AA87A-78BE-41B4-9EEE-ED52547B2614}" dt="2023-05-09T07:53:21.391" v="101" actId="20577"/>
          <ac:spMkLst>
            <pc:docMk/>
            <pc:sldMk cId="1148585345" sldId="330"/>
            <ac:spMk id="4" creationId="{69DF0A18-62C3-5FEC-A0AD-C6CD4A629D61}"/>
          </ac:spMkLst>
        </pc:spChg>
        <pc:picChg chg="add">
          <ac:chgData name="Daisy Hilbrands" userId="9bf460c38473a992" providerId="Windows Live" clId="Web-{757AA87A-78BE-41B4-9EEE-ED52547B2614}" dt="2023-05-08T12:21:41.341" v="31"/>
          <ac:picMkLst>
            <pc:docMk/>
            <pc:sldMk cId="1148585345" sldId="330"/>
            <ac:picMk id="5" creationId="{F3675EAA-DB75-F842-FC31-7EF99C5F64BF}"/>
          </ac:picMkLst>
        </pc:picChg>
        <pc:picChg chg="mod">
          <ac:chgData name="Daisy Hilbrands" userId="9bf460c38473a992" providerId="Windows Live" clId="Web-{757AA87A-78BE-41B4-9EEE-ED52547B2614}" dt="2023-05-08T12:21:49.669" v="32" actId="1076"/>
          <ac:picMkLst>
            <pc:docMk/>
            <pc:sldMk cId="1148585345" sldId="330"/>
            <ac:picMk id="6" creationId="{FA9E836C-26C4-ADAA-5F58-94628A320C58}"/>
          </ac:picMkLst>
        </pc:picChg>
      </pc:sldChg>
      <pc:sldChg chg="addSp modSp">
        <pc:chgData name="Daisy Hilbrands" userId="9bf460c38473a992" providerId="Windows Live" clId="Web-{757AA87A-78BE-41B4-9EEE-ED52547B2614}" dt="2023-05-09T07:53:51.689" v="108" actId="20577"/>
        <pc:sldMkLst>
          <pc:docMk/>
          <pc:sldMk cId="2303723466" sldId="331"/>
        </pc:sldMkLst>
        <pc:spChg chg="mod">
          <ac:chgData name="Daisy Hilbrands" userId="9bf460c38473a992" providerId="Windows Live" clId="Web-{757AA87A-78BE-41B4-9EEE-ED52547B2614}" dt="2023-05-09T07:53:51.689" v="108" actId="20577"/>
          <ac:spMkLst>
            <pc:docMk/>
            <pc:sldMk cId="2303723466" sldId="331"/>
            <ac:spMk id="2" creationId="{B12EDDC6-D0C0-8B35-9820-73860FC23CFA}"/>
          </ac:spMkLst>
        </pc:spChg>
        <pc:spChg chg="mod">
          <ac:chgData name="Daisy Hilbrands" userId="9bf460c38473a992" providerId="Windows Live" clId="Web-{757AA87A-78BE-41B4-9EEE-ED52547B2614}" dt="2023-05-09T07:53:45.110" v="106" actId="20577"/>
          <ac:spMkLst>
            <pc:docMk/>
            <pc:sldMk cId="2303723466" sldId="331"/>
            <ac:spMk id="3" creationId="{B27FF05B-8DE2-F925-226A-4496253F997C}"/>
          </ac:spMkLst>
        </pc:spChg>
        <pc:spChg chg="mod">
          <ac:chgData name="Daisy Hilbrands" userId="9bf460c38473a992" providerId="Windows Live" clId="Web-{757AA87A-78BE-41B4-9EEE-ED52547B2614}" dt="2023-05-09T07:53:33.126" v="103" actId="20577"/>
          <ac:spMkLst>
            <pc:docMk/>
            <pc:sldMk cId="2303723466" sldId="331"/>
            <ac:spMk id="4" creationId="{69DF0A18-62C3-5FEC-A0AD-C6CD4A629D61}"/>
          </ac:spMkLst>
        </pc:spChg>
        <pc:spChg chg="mod">
          <ac:chgData name="Daisy Hilbrands" userId="9bf460c38473a992" providerId="Windows Live" clId="Web-{757AA87A-78BE-41B4-9EEE-ED52547B2614}" dt="2023-05-08T12:22:54.906" v="40" actId="1076"/>
          <ac:spMkLst>
            <pc:docMk/>
            <pc:sldMk cId="2303723466" sldId="331"/>
            <ac:spMk id="8" creationId="{7CA549A9-66E2-C454-21B8-DB662A0ED29C}"/>
          </ac:spMkLst>
        </pc:spChg>
        <pc:picChg chg="mod">
          <ac:chgData name="Daisy Hilbrands" userId="9bf460c38473a992" providerId="Windows Live" clId="Web-{757AA87A-78BE-41B4-9EEE-ED52547B2614}" dt="2023-05-08T12:22:41.734" v="38" actId="1076"/>
          <ac:picMkLst>
            <pc:docMk/>
            <pc:sldMk cId="2303723466" sldId="331"/>
            <ac:picMk id="6" creationId="{FA9E836C-26C4-ADAA-5F58-94628A320C58}"/>
          </ac:picMkLst>
        </pc:picChg>
        <pc:picChg chg="add">
          <ac:chgData name="Daisy Hilbrands" userId="9bf460c38473a992" providerId="Windows Live" clId="Web-{757AA87A-78BE-41B4-9EEE-ED52547B2614}" dt="2023-05-08T12:22:23.639" v="35"/>
          <ac:picMkLst>
            <pc:docMk/>
            <pc:sldMk cId="2303723466" sldId="331"/>
            <ac:picMk id="7" creationId="{A2F85ACF-E041-5FC1-1D9D-E9EA435086EE}"/>
          </ac:picMkLst>
        </pc:picChg>
      </pc:sldChg>
      <pc:sldChg chg="addSp modSp">
        <pc:chgData name="Daisy Hilbrands" userId="9bf460c38473a992" providerId="Windows Live" clId="Web-{757AA87A-78BE-41B4-9EEE-ED52547B2614}" dt="2023-05-09T07:54:05.689" v="110" actId="20577"/>
        <pc:sldMkLst>
          <pc:docMk/>
          <pc:sldMk cId="1374785448" sldId="332"/>
        </pc:sldMkLst>
        <pc:spChg chg="mod">
          <ac:chgData name="Daisy Hilbrands" userId="9bf460c38473a992" providerId="Windows Live" clId="Web-{757AA87A-78BE-41B4-9EEE-ED52547B2614}" dt="2023-05-09T07:54:05.689" v="110" actId="20577"/>
          <ac:spMkLst>
            <pc:docMk/>
            <pc:sldMk cId="1374785448" sldId="332"/>
            <ac:spMk id="4" creationId="{69DF0A18-62C3-5FEC-A0AD-C6CD4A629D61}"/>
          </ac:spMkLst>
        </pc:spChg>
        <pc:spChg chg="mod">
          <ac:chgData name="Daisy Hilbrands" userId="9bf460c38473a992" providerId="Windows Live" clId="Web-{757AA87A-78BE-41B4-9EEE-ED52547B2614}" dt="2023-05-08T12:23:45.392" v="46" actId="1076"/>
          <ac:spMkLst>
            <pc:docMk/>
            <pc:sldMk cId="1374785448" sldId="332"/>
            <ac:spMk id="8" creationId="{7CA549A9-66E2-C454-21B8-DB662A0ED29C}"/>
          </ac:spMkLst>
        </pc:spChg>
        <pc:picChg chg="add">
          <ac:chgData name="Daisy Hilbrands" userId="9bf460c38473a992" providerId="Windows Live" clId="Web-{757AA87A-78BE-41B4-9EEE-ED52547B2614}" dt="2023-05-08T12:23:47.564" v="47"/>
          <ac:picMkLst>
            <pc:docMk/>
            <pc:sldMk cId="1374785448" sldId="332"/>
            <ac:picMk id="3" creationId="{34233B1C-C321-87F4-6FBC-264FB7D6F22B}"/>
          </ac:picMkLst>
        </pc:picChg>
        <pc:picChg chg="mod">
          <ac:chgData name="Daisy Hilbrands" userId="9bf460c38473a992" providerId="Windows Live" clId="Web-{757AA87A-78BE-41B4-9EEE-ED52547B2614}" dt="2023-05-08T12:23:35.220" v="45" actId="1076"/>
          <ac:picMkLst>
            <pc:docMk/>
            <pc:sldMk cId="1374785448" sldId="332"/>
            <ac:picMk id="6" creationId="{FA9E836C-26C4-ADAA-5F58-94628A320C58}"/>
          </ac:picMkLst>
        </pc:picChg>
      </pc:sldChg>
      <pc:sldChg chg="addSp modSp">
        <pc:chgData name="Daisy Hilbrands" userId="9bf460c38473a992" providerId="Windows Live" clId="Web-{757AA87A-78BE-41B4-9EEE-ED52547B2614}" dt="2023-05-09T07:54:14.924" v="112" actId="20577"/>
        <pc:sldMkLst>
          <pc:docMk/>
          <pc:sldMk cId="3880930386" sldId="333"/>
        </pc:sldMkLst>
        <pc:spChg chg="mod">
          <ac:chgData name="Daisy Hilbrands" userId="9bf460c38473a992" providerId="Windows Live" clId="Web-{757AA87A-78BE-41B4-9EEE-ED52547B2614}" dt="2023-05-09T07:54:14.924" v="112" actId="20577"/>
          <ac:spMkLst>
            <pc:docMk/>
            <pc:sldMk cId="3880930386" sldId="333"/>
            <ac:spMk id="4" creationId="{69DF0A18-62C3-5FEC-A0AD-C6CD4A629D61}"/>
          </ac:spMkLst>
        </pc:spChg>
        <pc:spChg chg="mod">
          <ac:chgData name="Daisy Hilbrands" userId="9bf460c38473a992" providerId="Windows Live" clId="Web-{757AA87A-78BE-41B4-9EEE-ED52547B2614}" dt="2023-05-08T12:24:26.253" v="51" actId="1076"/>
          <ac:spMkLst>
            <pc:docMk/>
            <pc:sldMk cId="3880930386" sldId="333"/>
            <ac:spMk id="8" creationId="{7CA549A9-66E2-C454-21B8-DB662A0ED29C}"/>
          </ac:spMkLst>
        </pc:spChg>
        <pc:picChg chg="add">
          <ac:chgData name="Daisy Hilbrands" userId="9bf460c38473a992" providerId="Windows Live" clId="Web-{757AA87A-78BE-41B4-9EEE-ED52547B2614}" dt="2023-05-08T12:24:28.987" v="52"/>
          <ac:picMkLst>
            <pc:docMk/>
            <pc:sldMk cId="3880930386" sldId="333"/>
            <ac:picMk id="3" creationId="{34BDA438-E696-810E-24C8-8A78B8BE078B}"/>
          </ac:picMkLst>
        </pc:picChg>
        <pc:picChg chg="mod">
          <ac:chgData name="Daisy Hilbrands" userId="9bf460c38473a992" providerId="Windows Live" clId="Web-{757AA87A-78BE-41B4-9EEE-ED52547B2614}" dt="2023-05-08T12:24:18.925" v="50" actId="1076"/>
          <ac:picMkLst>
            <pc:docMk/>
            <pc:sldMk cId="3880930386" sldId="333"/>
            <ac:picMk id="6" creationId="{FA9E836C-26C4-ADAA-5F58-94628A320C58}"/>
          </ac:picMkLst>
        </pc:picChg>
      </pc:sldChg>
      <pc:sldChg chg="addSp">
        <pc:chgData name="Daisy Hilbrands" userId="9bf460c38473a992" providerId="Windows Live" clId="Web-{757AA87A-78BE-41B4-9EEE-ED52547B2614}" dt="2023-05-08T12:20:14.901" v="11"/>
        <pc:sldMkLst>
          <pc:docMk/>
          <pc:sldMk cId="200888572" sldId="334"/>
        </pc:sldMkLst>
        <pc:picChg chg="add">
          <ac:chgData name="Daisy Hilbrands" userId="9bf460c38473a992" providerId="Windows Live" clId="Web-{757AA87A-78BE-41B4-9EEE-ED52547B2614}" dt="2023-05-08T12:20:14.901" v="11"/>
          <ac:picMkLst>
            <pc:docMk/>
            <pc:sldMk cId="200888572" sldId="334"/>
            <ac:picMk id="6" creationId="{A6FA64E1-CBE6-3C7A-EDE9-34BD3CE195FD}"/>
          </ac:picMkLst>
        </pc:picChg>
      </pc:sldChg>
      <pc:sldChg chg="addSp modSp">
        <pc:chgData name="Daisy Hilbrands" userId="9bf460c38473a992" providerId="Windows Live" clId="Web-{757AA87A-78BE-41B4-9EEE-ED52547B2614}" dt="2023-05-09T07:50:39.933" v="88" actId="20577"/>
        <pc:sldMkLst>
          <pc:docMk/>
          <pc:sldMk cId="3905566254" sldId="337"/>
        </pc:sldMkLst>
        <pc:spChg chg="mod">
          <ac:chgData name="Daisy Hilbrands" userId="9bf460c38473a992" providerId="Windows Live" clId="Web-{757AA87A-78BE-41B4-9EEE-ED52547B2614}" dt="2023-05-09T07:50:39.933" v="88" actId="20577"/>
          <ac:spMkLst>
            <pc:docMk/>
            <pc:sldMk cId="3905566254" sldId="337"/>
            <ac:spMk id="2" creationId="{EFEDB0DF-5980-F215-E257-496FF0907C6F}"/>
          </ac:spMkLst>
        </pc:spChg>
        <pc:picChg chg="add">
          <ac:chgData name="Daisy Hilbrands" userId="9bf460c38473a992" providerId="Windows Live" clId="Web-{757AA87A-78BE-41B4-9EEE-ED52547B2614}" dt="2023-05-08T12:21:15.184" v="24"/>
          <ac:picMkLst>
            <pc:docMk/>
            <pc:sldMk cId="3905566254" sldId="337"/>
            <ac:picMk id="5" creationId="{31488BB0-9D60-8709-B6E0-924B16BF31CE}"/>
          </ac:picMkLst>
        </pc:picChg>
      </pc:sldChg>
      <pc:sldChg chg="addSp modSp">
        <pc:chgData name="Daisy Hilbrands" userId="9bf460c38473a992" providerId="Windows Live" clId="Web-{757AA87A-78BE-41B4-9EEE-ED52547B2614}" dt="2023-05-09T07:50:49.620" v="89" actId="20577"/>
        <pc:sldMkLst>
          <pc:docMk/>
          <pc:sldMk cId="1058613158" sldId="338"/>
        </pc:sldMkLst>
        <pc:spChg chg="mod">
          <ac:chgData name="Daisy Hilbrands" userId="9bf460c38473a992" providerId="Windows Live" clId="Web-{757AA87A-78BE-41B4-9EEE-ED52547B2614}" dt="2023-05-09T07:50:49.620" v="89" actId="20577"/>
          <ac:spMkLst>
            <pc:docMk/>
            <pc:sldMk cId="1058613158" sldId="338"/>
            <ac:spMk id="2" creationId="{52E62907-F64D-9975-4910-7680CD35029D}"/>
          </ac:spMkLst>
        </pc:spChg>
        <pc:picChg chg="add">
          <ac:chgData name="Daisy Hilbrands" userId="9bf460c38473a992" providerId="Windows Live" clId="Web-{757AA87A-78BE-41B4-9EEE-ED52547B2614}" dt="2023-05-08T12:21:13.637" v="23"/>
          <ac:picMkLst>
            <pc:docMk/>
            <pc:sldMk cId="1058613158" sldId="338"/>
            <ac:picMk id="5" creationId="{FECE8B82-19AB-E0F0-DA39-A1B41F5FD314}"/>
          </ac:picMkLst>
        </pc:picChg>
      </pc:sldChg>
      <pc:sldChg chg="addSp">
        <pc:chgData name="Daisy Hilbrands" userId="9bf460c38473a992" providerId="Windows Live" clId="Web-{757AA87A-78BE-41B4-9EEE-ED52547B2614}" dt="2023-05-08T12:21:17.872" v="26"/>
        <pc:sldMkLst>
          <pc:docMk/>
          <pc:sldMk cId="2250352218" sldId="339"/>
        </pc:sldMkLst>
        <pc:picChg chg="add">
          <ac:chgData name="Daisy Hilbrands" userId="9bf460c38473a992" providerId="Windows Live" clId="Web-{757AA87A-78BE-41B4-9EEE-ED52547B2614}" dt="2023-05-08T12:21:17.872" v="26"/>
          <ac:picMkLst>
            <pc:docMk/>
            <pc:sldMk cId="2250352218" sldId="339"/>
            <ac:picMk id="6" creationId="{6EF54685-D765-83DA-4289-4C47AC7196F5}"/>
          </ac:picMkLst>
        </pc:picChg>
      </pc:sldChg>
      <pc:sldChg chg="addSp">
        <pc:chgData name="Daisy Hilbrands" userId="9bf460c38473a992" providerId="Windows Live" clId="Web-{757AA87A-78BE-41B4-9EEE-ED52547B2614}" dt="2023-05-08T12:21:08.871" v="20"/>
        <pc:sldMkLst>
          <pc:docMk/>
          <pc:sldMk cId="2840236757" sldId="340"/>
        </pc:sldMkLst>
        <pc:picChg chg="add">
          <ac:chgData name="Daisy Hilbrands" userId="9bf460c38473a992" providerId="Windows Live" clId="Web-{757AA87A-78BE-41B4-9EEE-ED52547B2614}" dt="2023-05-08T12:21:08.871" v="20"/>
          <ac:picMkLst>
            <pc:docMk/>
            <pc:sldMk cId="2840236757" sldId="340"/>
            <ac:picMk id="5" creationId="{CE9525BB-2FD9-2D9B-069B-E91902AEC3E5}"/>
          </ac:picMkLst>
        </pc:picChg>
      </pc:sldChg>
      <pc:sldChg chg="addSp modSp">
        <pc:chgData name="Daisy Hilbrands" userId="9bf460c38473a992" providerId="Windows Live" clId="Web-{757AA87A-78BE-41B4-9EEE-ED52547B2614}" dt="2023-05-09T07:54:55.738" v="117" actId="20577"/>
        <pc:sldMkLst>
          <pc:docMk/>
          <pc:sldMk cId="132690798" sldId="341"/>
        </pc:sldMkLst>
        <pc:spChg chg="mod">
          <ac:chgData name="Daisy Hilbrands" userId="9bf460c38473a992" providerId="Windows Live" clId="Web-{757AA87A-78BE-41B4-9EEE-ED52547B2614}" dt="2023-05-09T07:54:55.738" v="117" actId="20577"/>
          <ac:spMkLst>
            <pc:docMk/>
            <pc:sldMk cId="132690798" sldId="341"/>
            <ac:spMk id="2" creationId="{5B19FBFF-6D7D-8022-8A33-F6BE86726511}"/>
          </ac:spMkLst>
        </pc:spChg>
        <pc:picChg chg="add">
          <ac:chgData name="Daisy Hilbrands" userId="9bf460c38473a992" providerId="Windows Live" clId="Web-{757AA87A-78BE-41B4-9EEE-ED52547B2614}" dt="2023-05-08T12:25:04.004" v="57"/>
          <ac:picMkLst>
            <pc:docMk/>
            <pc:sldMk cId="132690798" sldId="341"/>
            <ac:picMk id="6" creationId="{FDD5374B-764B-3359-F316-7A2AF1E177B8}"/>
          </ac:picMkLst>
        </pc:picChg>
      </pc:sldChg>
      <pc:sldChg chg="addSp">
        <pc:chgData name="Daisy Hilbrands" userId="9bf460c38473a992" providerId="Windows Live" clId="Web-{757AA87A-78BE-41B4-9EEE-ED52547B2614}" dt="2023-05-08T12:25:07.379" v="58"/>
        <pc:sldMkLst>
          <pc:docMk/>
          <pc:sldMk cId="2624198859" sldId="342"/>
        </pc:sldMkLst>
        <pc:picChg chg="add">
          <ac:chgData name="Daisy Hilbrands" userId="9bf460c38473a992" providerId="Windows Live" clId="Web-{757AA87A-78BE-41B4-9EEE-ED52547B2614}" dt="2023-05-08T12:25:07.379" v="58"/>
          <ac:picMkLst>
            <pc:docMk/>
            <pc:sldMk cId="2624198859" sldId="342"/>
            <ac:picMk id="3" creationId="{828A74F3-C7C6-AFE9-BB6A-379A22E3DAF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37D2D7-B159-4A99-A019-C14B4CC87148}" type="datetimeFigureOut">
              <a:rPr lang="da-DK" smtClean="0"/>
              <a:t>09-05-2023</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79C209-404A-4271-899D-C2BB3B668C51}" type="slidenum">
              <a:rPr lang="da-DK" smtClean="0"/>
              <a:t>‹#›</a:t>
            </a:fld>
            <a:endParaRPr lang="da-DK"/>
          </a:p>
        </p:txBody>
      </p:sp>
    </p:spTree>
    <p:extLst>
      <p:ext uri="{BB962C8B-B14F-4D97-AF65-F5344CB8AC3E}">
        <p14:creationId xmlns:p14="http://schemas.microsoft.com/office/powerpoint/2010/main" val="4189883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coachingfederation.org/insights-considerations-for-ethic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mailto:ethics@coachingfederation.org"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coachingfederation.jotform.com/team/irb/icf-brand-compliance"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da.wikipedia.org/wiki/Abort" TargetMode="External"/><Relationship Id="rId3" Type="http://schemas.openxmlformats.org/officeDocument/2006/relationships/hyperlink" Target="https://nationaltcenterforetik.dk/undervisning/gymnasieskolen/introduktion-til-etik" TargetMode="External"/><Relationship Id="rId7" Type="http://schemas.openxmlformats.org/officeDocument/2006/relationships/hyperlink" Target="https://da.wikipedia.org/wiki/Aktiv_d%C3%B8dshj%C3%A6lp"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da.wikipedia.org/w/index.php?title=Det_urette&amp;action=edit&amp;redlink=1" TargetMode="External"/><Relationship Id="rId11" Type="http://schemas.openxmlformats.org/officeDocument/2006/relationships/hyperlink" Target="https://cdn.ymaws.com/www.associationforcoaching.com/resource/resmgr/Ladkin_-_Ethics_and_dilemmas.pdf" TargetMode="External"/><Relationship Id="rId5" Type="http://schemas.openxmlformats.org/officeDocument/2006/relationships/hyperlink" Target="https://da.wikipedia.org/w/index.php?title=Det_rette&amp;action=edit&amp;redlink=1" TargetMode="External"/><Relationship Id="rId10" Type="http://schemas.openxmlformats.org/officeDocument/2006/relationships/hyperlink" Target="https://da.wikipedia.org/wiki/Menneskerettighederne" TargetMode="External"/><Relationship Id="rId4" Type="http://schemas.openxmlformats.org/officeDocument/2006/relationships/hyperlink" Target="https://da.wikipedia.org/wiki/Handling_(virke)" TargetMode="External"/><Relationship Id="rId9" Type="http://schemas.openxmlformats.org/officeDocument/2006/relationships/hyperlink" Target="https://da.wikipedia.org/w/index.php?title=Krigskonvention&amp;action=edit&amp;redlink=1"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Velkomst </a:t>
            </a:r>
          </a:p>
          <a:p>
            <a:r>
              <a:rPr lang="da-DK" dirty="0"/>
              <a:t>Hvad mener vi, når vi taler om etik </a:t>
            </a:r>
          </a:p>
          <a:p>
            <a:r>
              <a:rPr lang="da-DK" dirty="0"/>
              <a:t>Hvilken rolle spiller etik i vores dagligdag som coaches? </a:t>
            </a:r>
          </a:p>
          <a:p>
            <a:r>
              <a:rPr lang="da-DK" dirty="0"/>
              <a:t>Hvad menes med etisk dilemma? </a:t>
            </a:r>
          </a:p>
          <a:p>
            <a:r>
              <a:rPr lang="da-DK" dirty="0"/>
              <a:t>Hvilke hjælpemidler tilbyder ICF?</a:t>
            </a:r>
          </a:p>
          <a:p>
            <a:r>
              <a:rPr lang="da-DK" dirty="0"/>
              <a:t>Hvorfor har vi en etisk komité? </a:t>
            </a:r>
          </a:p>
          <a:p>
            <a:r>
              <a:rPr lang="da-DK" dirty="0"/>
              <a:t>Indbydelse til workshop i etik</a:t>
            </a:r>
          </a:p>
          <a:p>
            <a:endParaRPr lang="da-DK" dirty="0"/>
          </a:p>
        </p:txBody>
      </p:sp>
      <p:sp>
        <p:nvSpPr>
          <p:cNvPr id="4" name="Pladsholder til slidenummer 3"/>
          <p:cNvSpPr>
            <a:spLocks noGrp="1"/>
          </p:cNvSpPr>
          <p:nvPr>
            <p:ph type="sldNum" sz="quarter" idx="5"/>
          </p:nvPr>
        </p:nvSpPr>
        <p:spPr/>
        <p:txBody>
          <a:bodyPr/>
          <a:lstStyle/>
          <a:p>
            <a:fld id="{FA79C209-404A-4271-899D-C2BB3B668C51}" type="slidenum">
              <a:rPr lang="da-DK" smtClean="0"/>
              <a:t>2</a:t>
            </a:fld>
            <a:endParaRPr lang="da-DK"/>
          </a:p>
        </p:txBody>
      </p:sp>
    </p:spTree>
    <p:extLst>
      <p:ext uri="{BB962C8B-B14F-4D97-AF65-F5344CB8AC3E}">
        <p14:creationId xmlns:p14="http://schemas.microsoft.com/office/powerpoint/2010/main" val="847210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Hvis I reflekterer lidt over jeres egen opfattelse af etik, hvilken af de tre mener I så, at I føler jer i mest overensstemmelse med?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Når I tænker på, hvad det etisk er rigtigst at gøre, henholder I jer så primært til nytteetik, pligtetik eller dydsetik?</a:t>
            </a:r>
          </a:p>
          <a:p>
            <a:r>
              <a:rPr lang="da-DK" dirty="0"/>
              <a:t>Hvad er grundlaget for jeres egen etiske stillingtagen? Hvor har I den fra?</a:t>
            </a:r>
          </a:p>
          <a:p>
            <a:r>
              <a:rPr lang="da-DK" dirty="0"/>
              <a:t>Og hvilke opfattelser møder I især hos jeres klienter, når de taler om deres egne værdier?</a:t>
            </a:r>
          </a:p>
        </p:txBody>
      </p:sp>
      <p:sp>
        <p:nvSpPr>
          <p:cNvPr id="4" name="Pladsholder til slidenummer 3"/>
          <p:cNvSpPr>
            <a:spLocks noGrp="1"/>
          </p:cNvSpPr>
          <p:nvPr>
            <p:ph type="sldNum" sz="quarter" idx="5"/>
          </p:nvPr>
        </p:nvSpPr>
        <p:spPr/>
        <p:txBody>
          <a:bodyPr/>
          <a:lstStyle/>
          <a:p>
            <a:fld id="{FA79C209-404A-4271-899D-C2BB3B668C51}" type="slidenum">
              <a:rPr lang="da-DK" smtClean="0"/>
              <a:t>12</a:t>
            </a:fld>
            <a:endParaRPr lang="da-DK"/>
          </a:p>
        </p:txBody>
      </p:sp>
    </p:spTree>
    <p:extLst>
      <p:ext uri="{BB962C8B-B14F-4D97-AF65-F5344CB8AC3E}">
        <p14:creationId xmlns:p14="http://schemas.microsoft.com/office/powerpoint/2010/main" val="3001681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Integritet, fortræffelighed, samarbejde og respekt – det er værdier, vi stempler ind på som ICF coaches, og som vi derfor er meget opmærksomme på at forholde os etisk til.</a:t>
            </a:r>
          </a:p>
        </p:txBody>
      </p:sp>
      <p:sp>
        <p:nvSpPr>
          <p:cNvPr id="4" name="Pladsholder til slidenummer 3"/>
          <p:cNvSpPr>
            <a:spLocks noGrp="1"/>
          </p:cNvSpPr>
          <p:nvPr>
            <p:ph type="sldNum" sz="quarter" idx="5"/>
          </p:nvPr>
        </p:nvSpPr>
        <p:spPr/>
        <p:txBody>
          <a:bodyPr/>
          <a:lstStyle/>
          <a:p>
            <a:fld id="{FA79C209-404A-4271-899D-C2BB3B668C51}" type="slidenum">
              <a:rPr lang="da-DK" smtClean="0"/>
              <a:t>13</a:t>
            </a:fld>
            <a:endParaRPr lang="da-DK"/>
          </a:p>
        </p:txBody>
      </p:sp>
    </p:spTree>
    <p:extLst>
      <p:ext uri="{BB962C8B-B14F-4D97-AF65-F5344CB8AC3E}">
        <p14:creationId xmlns:p14="http://schemas.microsoft.com/office/powerpoint/2010/main" val="4075504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Hvad siger Marti Luther King egl. Med det her? Hvor tror I, hans etiske ståsted er?</a:t>
            </a:r>
          </a:p>
        </p:txBody>
      </p:sp>
      <p:sp>
        <p:nvSpPr>
          <p:cNvPr id="4" name="Pladsholder til slidenummer 3"/>
          <p:cNvSpPr>
            <a:spLocks noGrp="1"/>
          </p:cNvSpPr>
          <p:nvPr>
            <p:ph type="sldNum" sz="quarter" idx="5"/>
          </p:nvPr>
        </p:nvSpPr>
        <p:spPr/>
        <p:txBody>
          <a:bodyPr/>
          <a:lstStyle/>
          <a:p>
            <a:fld id="{FA79C209-404A-4271-899D-C2BB3B668C51}" type="slidenum">
              <a:rPr lang="da-DK" smtClean="0"/>
              <a:t>14</a:t>
            </a:fld>
            <a:endParaRPr lang="da-DK"/>
          </a:p>
        </p:txBody>
      </p:sp>
    </p:spTree>
    <p:extLst>
      <p:ext uri="{BB962C8B-B14F-4D97-AF65-F5344CB8AC3E}">
        <p14:creationId xmlns:p14="http://schemas.microsoft.com/office/powerpoint/2010/main" val="389437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r>
              <a:rPr lang="en-US" b="0" i="0" dirty="0">
                <a:solidFill>
                  <a:srgbClr val="202124"/>
                </a:solidFill>
                <a:effectLst/>
                <a:latin typeface="arial" panose="020B0604020202020204" pitchFamily="34" charset="0"/>
              </a:rPr>
              <a:t>Vi </a:t>
            </a:r>
            <a:r>
              <a:rPr lang="en-US" b="0" i="0" dirty="0" err="1">
                <a:solidFill>
                  <a:srgbClr val="202124"/>
                </a:solidFill>
                <a:effectLst/>
                <a:latin typeface="arial" panose="020B0604020202020204" pitchFamily="34" charset="0"/>
              </a:rPr>
              <a:t>kan</a:t>
            </a:r>
            <a:r>
              <a:rPr lang="en-US" b="0" i="0" dirty="0">
                <a:solidFill>
                  <a:srgbClr val="202124"/>
                </a:solidFill>
                <a:effectLst/>
                <a:latin typeface="arial" panose="020B0604020202020204" pitchFamily="34" charset="0"/>
              </a:rPr>
              <a:t> tale om to </a:t>
            </a:r>
            <a:r>
              <a:rPr lang="en-US" b="0" i="0" dirty="0" err="1">
                <a:solidFill>
                  <a:srgbClr val="202124"/>
                </a:solidFill>
                <a:effectLst/>
                <a:latin typeface="arial" panose="020B0604020202020204" pitchFamily="34" charset="0"/>
              </a:rPr>
              <a:t>begreber</a:t>
            </a:r>
            <a:r>
              <a:rPr lang="en-US" b="0" i="0" dirty="0">
                <a:solidFill>
                  <a:srgbClr val="202124"/>
                </a:solidFill>
                <a:effectLst/>
                <a:latin typeface="arial" panose="020B0604020202020204" pitchFamily="34" charset="0"/>
              </a:rPr>
              <a:t>: </a:t>
            </a:r>
            <a:r>
              <a:rPr lang="en-US" b="0" i="0" dirty="0" err="1">
                <a:solidFill>
                  <a:srgbClr val="202124"/>
                </a:solidFill>
                <a:effectLst/>
                <a:latin typeface="arial" panose="020B0604020202020204" pitchFamily="34" charset="0"/>
              </a:rPr>
              <a:t>etisk</a:t>
            </a:r>
            <a:r>
              <a:rPr lang="en-US" b="0" i="0" dirty="0">
                <a:solidFill>
                  <a:srgbClr val="202124"/>
                </a:solidFill>
                <a:effectLst/>
                <a:latin typeface="arial" panose="020B0604020202020204" pitchFamily="34" charset="0"/>
              </a:rPr>
              <a:t> </a:t>
            </a:r>
            <a:r>
              <a:rPr lang="en-US" b="0" i="0" dirty="0" err="1">
                <a:solidFill>
                  <a:srgbClr val="202124"/>
                </a:solidFill>
                <a:effectLst/>
                <a:latin typeface="arial" panose="020B0604020202020204" pitchFamily="34" charset="0"/>
              </a:rPr>
              <a:t>opfattelse</a:t>
            </a:r>
            <a:r>
              <a:rPr lang="en-US" b="0" i="0" dirty="0">
                <a:solidFill>
                  <a:srgbClr val="202124"/>
                </a:solidFill>
                <a:effectLst/>
                <a:latin typeface="arial" panose="020B0604020202020204" pitchFamily="34" charset="0"/>
              </a:rPr>
              <a:t> </a:t>
            </a:r>
            <a:r>
              <a:rPr lang="en-US" b="0" i="0" dirty="0" err="1">
                <a:solidFill>
                  <a:srgbClr val="202124"/>
                </a:solidFill>
                <a:effectLst/>
                <a:latin typeface="arial" panose="020B0604020202020204" pitchFamily="34" charset="0"/>
              </a:rPr>
              <a:t>og</a:t>
            </a:r>
            <a:r>
              <a:rPr lang="en-US" b="0" i="0" dirty="0">
                <a:solidFill>
                  <a:srgbClr val="202124"/>
                </a:solidFill>
                <a:effectLst/>
                <a:latin typeface="arial" panose="020B0604020202020204" pitchFamily="34" charset="0"/>
              </a:rPr>
              <a:t> </a:t>
            </a:r>
            <a:r>
              <a:rPr lang="en-US" b="0" i="0" dirty="0" err="1">
                <a:solidFill>
                  <a:srgbClr val="202124"/>
                </a:solidFill>
                <a:effectLst/>
                <a:latin typeface="arial" panose="020B0604020202020204" pitchFamily="34" charset="0"/>
              </a:rPr>
              <a:t>etisk</a:t>
            </a:r>
            <a:r>
              <a:rPr lang="en-US" b="0" i="0" dirty="0">
                <a:solidFill>
                  <a:srgbClr val="202124"/>
                </a:solidFill>
                <a:effectLst/>
                <a:latin typeface="arial" panose="020B0604020202020204" pitchFamily="34" charset="0"/>
              </a:rPr>
              <a:t> </a:t>
            </a:r>
            <a:r>
              <a:rPr lang="en-US" b="0" i="0" dirty="0" err="1">
                <a:solidFill>
                  <a:srgbClr val="202124"/>
                </a:solidFill>
                <a:effectLst/>
                <a:latin typeface="arial" panose="020B0604020202020204" pitchFamily="34" charset="0"/>
              </a:rPr>
              <a:t>overvejelse</a:t>
            </a:r>
            <a:r>
              <a:rPr lang="en-US" b="0" i="0" dirty="0">
                <a:solidFill>
                  <a:srgbClr val="202124"/>
                </a:solidFill>
                <a:effectLst/>
                <a:latin typeface="arial" panose="020B0604020202020204" pitchFamily="34" charset="0"/>
              </a:rPr>
              <a:t>.</a:t>
            </a:r>
          </a:p>
          <a:p>
            <a:pPr algn="l"/>
            <a:endParaRPr lang="en-US" b="0" i="0" dirty="0">
              <a:solidFill>
                <a:srgbClr val="202124"/>
              </a:solidFill>
              <a:effectLst/>
              <a:latin typeface="arial" panose="020B0604020202020204" pitchFamily="34" charset="0"/>
            </a:endParaRPr>
          </a:p>
          <a:p>
            <a:r>
              <a:rPr lang="en-US" dirty="0"/>
              <a:t>Vi </a:t>
            </a:r>
            <a:r>
              <a:rPr lang="en-US" dirty="0" err="1"/>
              <a:t>skal</a:t>
            </a:r>
            <a:r>
              <a:rPr lang="en-US" dirty="0"/>
              <a:t> vise </a:t>
            </a:r>
            <a:r>
              <a:rPr lang="en-US" dirty="0" err="1"/>
              <a:t>omsorg</a:t>
            </a:r>
            <a:r>
              <a:rPr lang="en-US" dirty="0"/>
              <a:t> </a:t>
            </a:r>
            <a:r>
              <a:rPr lang="en-US" dirty="0" err="1"/>
              <a:t>ikke</a:t>
            </a:r>
            <a:r>
              <a:rPr lang="en-US" dirty="0"/>
              <a:t> blot for </a:t>
            </a:r>
            <a:r>
              <a:rPr lang="en-US" dirty="0" err="1"/>
              <a:t>vores</a:t>
            </a:r>
            <a:r>
              <a:rPr lang="en-US" dirty="0"/>
              <a:t> </a:t>
            </a:r>
            <a:r>
              <a:rPr lang="en-US" dirty="0" err="1"/>
              <a:t>klienter</a:t>
            </a:r>
            <a:r>
              <a:rPr lang="en-US" dirty="0"/>
              <a:t> men </a:t>
            </a:r>
            <a:r>
              <a:rPr lang="en-US" dirty="0" err="1"/>
              <a:t>også</a:t>
            </a:r>
            <a:r>
              <a:rPr lang="en-US" dirty="0"/>
              <a:t> </a:t>
            </a:r>
            <a:r>
              <a:rPr lang="en-US" dirty="0" err="1"/>
              <a:t>til</a:t>
            </a:r>
            <a:r>
              <a:rPr lang="en-US" dirty="0"/>
              <a:t> det </a:t>
            </a:r>
            <a:r>
              <a:rPr lang="en-US" dirty="0" err="1"/>
              <a:t>større</a:t>
            </a:r>
            <a:r>
              <a:rPr lang="en-US" dirty="0"/>
              <a:t> system, de </a:t>
            </a:r>
            <a:r>
              <a:rPr lang="en-US" dirty="0" err="1"/>
              <a:t>opererer</a:t>
            </a:r>
            <a:r>
              <a:rPr lang="en-US" dirty="0"/>
              <a:t> </a:t>
            </a:r>
            <a:r>
              <a:rPr lang="en-US" dirty="0" err="1"/>
              <a:t>indenfor</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Spørgsmål at stille sig selv: ”Hvis interesser er på spil i denne situation, både inden for og uden for organisationen.?” ”Hvis denne fremgangsmåde bliver valgt, hvad vil der ske med de interessenter, jeg ikke overvejer – som for eksempel dem længere nede i det organisatoriske hierarki?” </a:t>
            </a:r>
            <a:r>
              <a:rPr lang="en-US" dirty="0"/>
              <a:t> “</a:t>
            </a:r>
            <a:r>
              <a:rPr lang="en-US" dirty="0" err="1"/>
              <a:t>Hvordan</a:t>
            </a:r>
            <a:r>
              <a:rPr lang="en-US" dirty="0"/>
              <a:t> </a:t>
            </a:r>
            <a:r>
              <a:rPr lang="en-US" dirty="0" err="1"/>
              <a:t>reflekterer</a:t>
            </a:r>
            <a:r>
              <a:rPr lang="en-US" dirty="0"/>
              <a:t> </a:t>
            </a:r>
            <a:r>
              <a:rPr lang="en-US" dirty="0" err="1"/>
              <a:t>denne</a:t>
            </a:r>
            <a:r>
              <a:rPr lang="en-US" dirty="0"/>
              <a:t> situation </a:t>
            </a:r>
            <a:r>
              <a:rPr lang="en-US" dirty="0" err="1"/>
              <a:t>større</a:t>
            </a:r>
            <a:r>
              <a:rPr lang="en-US" dirty="0"/>
              <a:t> </a:t>
            </a:r>
            <a:r>
              <a:rPr lang="en-US" dirty="0" err="1"/>
              <a:t>systemiske</a:t>
            </a:r>
            <a:r>
              <a:rPr lang="en-US" dirty="0"/>
              <a:t> </a:t>
            </a:r>
            <a:r>
              <a:rPr lang="en-US" dirty="0" err="1"/>
              <a:t>problemstillinger</a:t>
            </a:r>
            <a:r>
              <a:rPr lang="en-US" dirty="0"/>
              <a:t> I </a:t>
            </a:r>
            <a:r>
              <a:rPr lang="en-US" dirty="0" err="1"/>
              <a:t>organisationen</a:t>
            </a:r>
            <a:r>
              <a:rPr lang="en-US" dirty="0"/>
              <a:t>?” </a:t>
            </a:r>
            <a:r>
              <a:rPr lang="da-DK" dirty="0" err="1"/>
              <a:t>Ladkin</a:t>
            </a:r>
            <a:r>
              <a:rPr lang="da-DK" dirty="0"/>
              <a:t> artikel</a:t>
            </a:r>
          </a:p>
          <a:p>
            <a:endParaRPr lang="da-DK" dirty="0"/>
          </a:p>
          <a:p>
            <a:pPr algn="l"/>
            <a:endParaRPr lang="en-US" b="0" i="0" dirty="0">
              <a:solidFill>
                <a:srgbClr val="202124"/>
              </a:solidFill>
              <a:effectLst/>
              <a:latin typeface="arial" panose="020B0604020202020204" pitchFamily="34" charset="0"/>
            </a:endParaRPr>
          </a:p>
          <a:p>
            <a:endParaRPr lang="da-DK" dirty="0"/>
          </a:p>
        </p:txBody>
      </p:sp>
      <p:sp>
        <p:nvSpPr>
          <p:cNvPr id="4" name="Pladsholder til slidenummer 3"/>
          <p:cNvSpPr>
            <a:spLocks noGrp="1"/>
          </p:cNvSpPr>
          <p:nvPr>
            <p:ph type="sldNum" sz="quarter" idx="5"/>
          </p:nvPr>
        </p:nvSpPr>
        <p:spPr/>
        <p:txBody>
          <a:bodyPr/>
          <a:lstStyle/>
          <a:p>
            <a:fld id="{FA79C209-404A-4271-899D-C2BB3B668C51}" type="slidenum">
              <a:rPr lang="da-DK" smtClean="0"/>
              <a:t>15</a:t>
            </a:fld>
            <a:endParaRPr lang="da-DK"/>
          </a:p>
        </p:txBody>
      </p:sp>
    </p:spTree>
    <p:extLst>
      <p:ext uri="{BB962C8B-B14F-4D97-AF65-F5344CB8AC3E}">
        <p14:creationId xmlns:p14="http://schemas.microsoft.com/office/powerpoint/2010/main" val="1177580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Den </a:t>
            </a:r>
            <a:r>
              <a:rPr lang="en-US" dirty="0" err="1"/>
              <a:t>etiske</a:t>
            </a:r>
            <a:r>
              <a:rPr lang="en-US" dirty="0"/>
              <a:t>  </a:t>
            </a:r>
            <a:r>
              <a:rPr lang="en-US" dirty="0" err="1"/>
              <a:t>overvejelse</a:t>
            </a:r>
            <a:r>
              <a:rPr lang="en-US" dirty="0"/>
              <a:t> </a:t>
            </a:r>
            <a:r>
              <a:rPr lang="en-US" dirty="0" err="1"/>
              <a:t>relaterer</a:t>
            </a:r>
            <a:r>
              <a:rPr lang="en-US" dirty="0"/>
              <a:t> </a:t>
            </a:r>
            <a:r>
              <a:rPr lang="en-US" dirty="0" err="1"/>
              <a:t>til</a:t>
            </a:r>
            <a:r>
              <a:rPr lang="en-US" dirty="0"/>
              <a:t> </a:t>
            </a:r>
            <a:r>
              <a:rPr lang="en-US" dirty="0" err="1"/>
              <a:t>en</a:t>
            </a:r>
            <a:r>
              <a:rPr lang="en-US" dirty="0"/>
              <a:t> </a:t>
            </a:r>
            <a:r>
              <a:rPr lang="en-US" dirty="0" err="1"/>
              <a:t>forståelse</a:t>
            </a:r>
            <a:r>
              <a:rPr lang="en-US" dirty="0"/>
              <a:t> </a:t>
            </a:r>
            <a:r>
              <a:rPr lang="en-US" dirty="0" err="1"/>
              <a:t>af</a:t>
            </a:r>
            <a:r>
              <a:rPr lang="en-US" dirty="0"/>
              <a:t>, </a:t>
            </a:r>
            <a:r>
              <a:rPr lang="en-US" dirty="0" err="1"/>
              <a:t>hvem</a:t>
            </a:r>
            <a:r>
              <a:rPr lang="en-US" dirty="0"/>
              <a:t> (</a:t>
            </a:r>
            <a:r>
              <a:rPr lang="en-US" dirty="0" err="1"/>
              <a:t>eller</a:t>
            </a:r>
            <a:r>
              <a:rPr lang="en-US" dirty="0"/>
              <a:t> </a:t>
            </a:r>
            <a:r>
              <a:rPr lang="en-US" dirty="0" err="1"/>
              <a:t>hvad</a:t>
            </a:r>
            <a:r>
              <a:rPr lang="en-US" dirty="0"/>
              <a:t>) der </a:t>
            </a:r>
            <a:r>
              <a:rPr lang="en-US" dirty="0" err="1"/>
              <a:t>fortjener</a:t>
            </a:r>
            <a:r>
              <a:rPr lang="en-US" dirty="0"/>
              <a:t> </a:t>
            </a:r>
            <a:r>
              <a:rPr lang="en-US" dirty="0" err="1"/>
              <a:t>etisk</a:t>
            </a:r>
            <a:r>
              <a:rPr lang="en-US" dirty="0"/>
              <a:t> </a:t>
            </a:r>
            <a:r>
              <a:rPr lang="en-US" dirty="0" err="1"/>
              <a:t>hensyn</a:t>
            </a:r>
            <a:r>
              <a:rPr lang="en-US" dirty="0"/>
              <a:t>. </a:t>
            </a:r>
            <a:r>
              <a:rPr lang="en-US" dirty="0" err="1"/>
              <a:t>Spørgsmålet</a:t>
            </a:r>
            <a:r>
              <a:rPr lang="en-US" dirty="0"/>
              <a:t> om </a:t>
            </a:r>
            <a:r>
              <a:rPr lang="en-US" dirty="0" err="1"/>
              <a:t>hvor</a:t>
            </a:r>
            <a:r>
              <a:rPr lang="en-US" dirty="0"/>
              <a:t> </a:t>
            </a:r>
            <a:r>
              <a:rPr lang="en-US" dirty="0" err="1"/>
              <a:t>langt</a:t>
            </a:r>
            <a:r>
              <a:rPr lang="en-US" dirty="0"/>
              <a:t> </a:t>
            </a:r>
            <a:r>
              <a:rPr lang="en-US" dirty="0" err="1"/>
              <a:t>ens</a:t>
            </a:r>
            <a:r>
              <a:rPr lang="en-US" dirty="0"/>
              <a:t> </a:t>
            </a:r>
            <a:r>
              <a:rPr lang="en-US" dirty="0" err="1"/>
              <a:t>etiske</a:t>
            </a:r>
            <a:r>
              <a:rPr lang="en-US" dirty="0"/>
              <a:t> </a:t>
            </a:r>
            <a:r>
              <a:rPr lang="en-US" dirty="0" err="1"/>
              <a:t>overvejelser</a:t>
            </a:r>
            <a:r>
              <a:rPr lang="en-US" dirty="0"/>
              <a:t> </a:t>
            </a:r>
            <a:r>
              <a:rPr lang="en-US" dirty="0" err="1"/>
              <a:t>skal</a:t>
            </a:r>
            <a:r>
              <a:rPr lang="en-US" dirty="0"/>
              <a:t> </a:t>
            </a:r>
            <a:r>
              <a:rPr lang="en-US" dirty="0" err="1"/>
              <a:t>række</a:t>
            </a:r>
            <a:r>
              <a:rPr lang="en-US" dirty="0"/>
              <a:t> </a:t>
            </a:r>
            <a:r>
              <a:rPr lang="en-US" dirty="0" err="1"/>
              <a:t>henviser</a:t>
            </a:r>
            <a:r>
              <a:rPr lang="en-US" dirty="0"/>
              <a:t> </a:t>
            </a:r>
            <a:r>
              <a:rPr lang="en-US" dirty="0" err="1"/>
              <a:t>til</a:t>
            </a:r>
            <a:r>
              <a:rPr lang="en-US" dirty="0"/>
              <a:t> </a:t>
            </a:r>
            <a:r>
              <a:rPr lang="en-US" dirty="0" err="1"/>
              <a:t>menneskelige</a:t>
            </a:r>
            <a:r>
              <a:rPr lang="en-US" dirty="0"/>
              <a:t> </a:t>
            </a:r>
            <a:r>
              <a:rPr lang="en-US" dirty="0" err="1"/>
              <a:t>interessenter</a:t>
            </a:r>
            <a:r>
              <a:rPr lang="en-US" dirty="0"/>
              <a:t> .</a:t>
            </a:r>
            <a:r>
              <a:rPr lang="en-US" dirty="0" err="1"/>
              <a:t>Alligevel</a:t>
            </a:r>
            <a:r>
              <a:rPr lang="en-US" dirty="0"/>
              <a:t> </a:t>
            </a:r>
            <a:r>
              <a:rPr lang="en-US" dirty="0" err="1"/>
              <a:t>opfordres</a:t>
            </a:r>
            <a:r>
              <a:rPr lang="en-US" dirty="0"/>
              <a:t> vi – med reference </a:t>
            </a:r>
            <a:r>
              <a:rPr lang="en-US" dirty="0" err="1"/>
              <a:t>til</a:t>
            </a:r>
            <a:r>
              <a:rPr lang="en-US" dirty="0"/>
              <a:t> </a:t>
            </a:r>
            <a:r>
              <a:rPr lang="en-US" dirty="0" err="1"/>
              <a:t>miljømæssige</a:t>
            </a:r>
            <a:r>
              <a:rPr lang="en-US" dirty="0"/>
              <a:t> </a:t>
            </a:r>
            <a:r>
              <a:rPr lang="en-US" dirty="0" err="1"/>
              <a:t>ødelæggelser</a:t>
            </a:r>
            <a:r>
              <a:rPr lang="en-US" dirty="0"/>
              <a:t> </a:t>
            </a:r>
            <a:r>
              <a:rPr lang="en-US" dirty="0" err="1"/>
              <a:t>og</a:t>
            </a:r>
            <a:r>
              <a:rPr lang="en-US" dirty="0"/>
              <a:t> </a:t>
            </a:r>
            <a:r>
              <a:rPr lang="en-US" dirty="0" err="1"/>
              <a:t>klimaforandringer</a:t>
            </a:r>
            <a:r>
              <a:rPr lang="en-US" dirty="0"/>
              <a:t>) </a:t>
            </a:r>
            <a:r>
              <a:rPr lang="en-US" dirty="0" err="1"/>
              <a:t>til</a:t>
            </a:r>
            <a:r>
              <a:rPr lang="en-US" dirty="0"/>
              <a:t> at </a:t>
            </a:r>
            <a:r>
              <a:rPr lang="en-US" dirty="0" err="1"/>
              <a:t>tænke</a:t>
            </a:r>
            <a:r>
              <a:rPr lang="en-US" dirty="0"/>
              <a:t> </a:t>
            </a:r>
            <a:r>
              <a:rPr lang="en-US" dirty="0" err="1"/>
              <a:t>ud</a:t>
            </a:r>
            <a:r>
              <a:rPr lang="en-US" dirty="0"/>
              <a:t> over </a:t>
            </a:r>
            <a:r>
              <a:rPr lang="en-US" dirty="0" err="1"/>
              <a:t>menneskelige</a:t>
            </a:r>
            <a:r>
              <a:rPr lang="en-US" dirty="0"/>
              <a:t> </a:t>
            </a:r>
            <a:r>
              <a:rPr lang="en-US" dirty="0" err="1"/>
              <a:t>samfund</a:t>
            </a:r>
            <a:r>
              <a:rPr lang="en-US" dirty="0"/>
              <a:t> </a:t>
            </a:r>
            <a:r>
              <a:rPr lang="en-US" dirty="0" err="1"/>
              <a:t>til</a:t>
            </a:r>
            <a:r>
              <a:rPr lang="en-US" dirty="0"/>
              <a:t> </a:t>
            </a:r>
            <a:r>
              <a:rPr lang="en-US" dirty="0" err="1"/>
              <a:t>også</a:t>
            </a:r>
            <a:r>
              <a:rPr lang="en-US" dirty="0"/>
              <a:t> at </a:t>
            </a:r>
            <a:r>
              <a:rPr lang="en-US" dirty="0" err="1"/>
              <a:t>inkludere</a:t>
            </a:r>
            <a:r>
              <a:rPr lang="en-US" dirty="0"/>
              <a:t> den mere-end-</a:t>
            </a:r>
            <a:r>
              <a:rPr lang="en-US" dirty="0" err="1"/>
              <a:t>menneskelige</a:t>
            </a:r>
            <a:r>
              <a:rPr lang="en-US" dirty="0"/>
              <a:t> </a:t>
            </a:r>
            <a:r>
              <a:rPr lang="en-US" dirty="0" err="1"/>
              <a:t>verden</a:t>
            </a:r>
            <a:r>
              <a:rPr lang="en-US" dirty="0"/>
              <a:t> </a:t>
            </a:r>
            <a:r>
              <a:rPr lang="en-US" dirty="0" err="1"/>
              <a:t>i</a:t>
            </a:r>
            <a:r>
              <a:rPr lang="en-US" dirty="0"/>
              <a:t> </a:t>
            </a:r>
            <a:r>
              <a:rPr lang="en-US" dirty="0" err="1"/>
              <a:t>vores</a:t>
            </a:r>
            <a:r>
              <a:rPr lang="en-US" dirty="0"/>
              <a:t> </a:t>
            </a:r>
            <a:r>
              <a:rPr lang="en-US" dirty="0" err="1"/>
              <a:t>vurdering</a:t>
            </a:r>
            <a:r>
              <a:rPr lang="en-US" dirty="0"/>
              <a:t> </a:t>
            </a:r>
            <a:r>
              <a:rPr lang="en-US" dirty="0" err="1"/>
              <a:t>af</a:t>
            </a:r>
            <a:r>
              <a:rPr lang="en-US" dirty="0"/>
              <a:t> </a:t>
            </a:r>
            <a:r>
              <a:rPr lang="en-US" dirty="0" err="1"/>
              <a:t>etiske</a:t>
            </a:r>
            <a:r>
              <a:rPr lang="en-US" dirty="0"/>
              <a:t> </a:t>
            </a:r>
            <a:r>
              <a:rPr lang="en-US" dirty="0" err="1"/>
              <a:t>valg</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b="0" i="0" dirty="0">
                <a:solidFill>
                  <a:srgbClr val="202124"/>
                </a:solidFill>
                <a:effectLst/>
                <a:latin typeface="Google Sans"/>
              </a:rPr>
              <a:t>Etiske overvejelser </a:t>
            </a:r>
            <a:r>
              <a:rPr lang="da-DK" b="0" i="0" dirty="0">
                <a:solidFill>
                  <a:srgbClr val="040C28"/>
                </a:solidFill>
                <a:effectLst/>
                <a:latin typeface="Google Sans"/>
              </a:rPr>
              <a:t>opstår, når vi står over for modstridende værdier, normer og interesser og skal vælge, hvordan vi vil handle</a:t>
            </a:r>
            <a:r>
              <a:rPr lang="da-DK" b="0" i="0" dirty="0">
                <a:solidFill>
                  <a:srgbClr val="202124"/>
                </a:solidFill>
                <a:effectLst/>
                <a:latin typeface="Google Sans"/>
              </a:rPr>
              <a:t>. Den anvendte eller praktiske etik fortæller os, at vi må reflektere og undersøge mulighederne, konteksten og selve situationen.</a:t>
            </a:r>
          </a:p>
          <a:p>
            <a:pPr algn="l"/>
            <a:r>
              <a:rPr lang="da-DK" b="0" i="0" dirty="0">
                <a:solidFill>
                  <a:srgbClr val="202124"/>
                </a:solidFill>
                <a:effectLst/>
                <a:latin typeface="Google Sans"/>
              </a:rPr>
              <a:t>Der er fem principper for etisk overvejelse: autonomi, retfærdighed, godgørenhed,  ikke-ondsindethed, troskab.  Ved at udforske dilemmaet i relation til disse principper kan man nå til en bedre forståelse af de modstridende problemer.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0" i="0" dirty="0">
              <a:solidFill>
                <a:srgbClr val="202124"/>
              </a:solidFill>
              <a:effectLst/>
              <a:latin typeface="Google Sans"/>
            </a:endParaRPr>
          </a:p>
          <a:p>
            <a:pPr algn="l"/>
            <a:r>
              <a:rPr lang="da-DK" b="0" i="0" dirty="0">
                <a:solidFill>
                  <a:srgbClr val="202124"/>
                </a:solidFill>
                <a:effectLst/>
                <a:latin typeface="Google Sans"/>
              </a:rPr>
              <a:t>Hvad er en etisk overvejelse?</a:t>
            </a:r>
            <a:endParaRPr lang="da-DK" b="0" i="0" dirty="0">
              <a:solidFill>
                <a:srgbClr val="202124"/>
              </a:solidFill>
              <a:effectLst/>
              <a:latin typeface="arial" panose="020B0604020202020204" pitchFamily="34" charset="0"/>
            </a:endParaRPr>
          </a:p>
          <a:p>
            <a:pPr algn="l"/>
            <a:r>
              <a:rPr lang="da-DK" b="0" i="0" dirty="0">
                <a:solidFill>
                  <a:srgbClr val="4D5156"/>
                </a:solidFill>
                <a:effectLst/>
                <a:latin typeface="Google Sans"/>
              </a:rPr>
              <a:t>Etiske overvejelser </a:t>
            </a:r>
            <a:r>
              <a:rPr lang="da-DK" b="0" i="0" dirty="0">
                <a:solidFill>
                  <a:srgbClr val="040C28"/>
                </a:solidFill>
                <a:effectLst/>
                <a:latin typeface="Google Sans"/>
              </a:rPr>
              <a:t>opstår, når vi står over for modstridende værdier, normer og interesser og skal vælge, hvordan vi vil handle</a:t>
            </a:r>
            <a:r>
              <a:rPr lang="da-DK" b="0" i="0" dirty="0">
                <a:solidFill>
                  <a:srgbClr val="4D5156"/>
                </a:solidFill>
                <a:effectLst/>
                <a:latin typeface="Google Sans"/>
              </a:rPr>
              <a:t>. Den anvendte eller praktiske etik fortæller os, at vi må reflektere og undersøge mulighederne, konteksten og selve situationen.</a:t>
            </a:r>
            <a:endParaRPr lang="da-DK" b="0" i="0" dirty="0">
              <a:solidFill>
                <a:srgbClr val="202124"/>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Etisk</a:t>
            </a:r>
            <a:r>
              <a:rPr lang="en-US" dirty="0"/>
              <a:t> </a:t>
            </a:r>
            <a:r>
              <a:rPr lang="en-US" dirty="0" err="1"/>
              <a:t>overvejelse</a:t>
            </a:r>
            <a:r>
              <a:rPr lang="en-US" dirty="0"/>
              <a:t>): </a:t>
            </a:r>
            <a:r>
              <a:rPr lang="en-US" dirty="0" err="1"/>
              <a:t>Hvis</a:t>
            </a:r>
            <a:r>
              <a:rPr lang="en-US" dirty="0"/>
              <a:t> din </a:t>
            </a:r>
            <a:r>
              <a:rPr lang="en-US" dirty="0" err="1"/>
              <a:t>klient</a:t>
            </a:r>
            <a:r>
              <a:rPr lang="en-US" dirty="0"/>
              <a:t> </a:t>
            </a:r>
            <a:r>
              <a:rPr lang="en-US" dirty="0" err="1"/>
              <a:t>fortæller</a:t>
            </a:r>
            <a:r>
              <a:rPr lang="en-US" dirty="0"/>
              <a:t> dig om </a:t>
            </a:r>
            <a:r>
              <a:rPr lang="en-US" dirty="0" err="1"/>
              <a:t>en</a:t>
            </a:r>
            <a:r>
              <a:rPr lang="en-US" dirty="0"/>
              <a:t> </a:t>
            </a:r>
            <a:r>
              <a:rPr lang="en-US" dirty="0" err="1"/>
              <a:t>erfaring</a:t>
            </a:r>
            <a:r>
              <a:rPr lang="en-US" dirty="0"/>
              <a:t> med at </a:t>
            </a:r>
            <a:r>
              <a:rPr lang="en-US" dirty="0" err="1"/>
              <a:t>blive</a:t>
            </a:r>
            <a:r>
              <a:rPr lang="en-US" dirty="0"/>
              <a:t> </a:t>
            </a:r>
            <a:r>
              <a:rPr lang="en-US" dirty="0" err="1"/>
              <a:t>mobbet</a:t>
            </a:r>
            <a:r>
              <a:rPr lang="en-US" dirty="0"/>
              <a:t>, </a:t>
            </a:r>
            <a:r>
              <a:rPr lang="en-US" dirty="0" err="1"/>
              <a:t>rækker</a:t>
            </a:r>
            <a:r>
              <a:rPr lang="en-US" dirty="0"/>
              <a:t> din </a:t>
            </a:r>
            <a:r>
              <a:rPr lang="en-US" dirty="0" err="1"/>
              <a:t>etiske</a:t>
            </a:r>
            <a:r>
              <a:rPr lang="en-US" dirty="0"/>
              <a:t> </a:t>
            </a:r>
            <a:r>
              <a:rPr lang="en-US" dirty="0" err="1"/>
              <a:t>omsorg</a:t>
            </a:r>
            <a:r>
              <a:rPr lang="en-US" dirty="0"/>
              <a:t> </a:t>
            </a:r>
            <a:r>
              <a:rPr lang="en-US" dirty="0" err="1"/>
              <a:t>til</a:t>
            </a:r>
            <a:r>
              <a:rPr lang="en-US" dirty="0"/>
              <a:t> </a:t>
            </a:r>
            <a:r>
              <a:rPr lang="en-US" dirty="0" err="1"/>
              <a:t>andre</a:t>
            </a:r>
            <a:r>
              <a:rPr lang="en-US" dirty="0"/>
              <a:t> I </a:t>
            </a:r>
            <a:r>
              <a:rPr lang="en-US" dirty="0" err="1"/>
              <a:t>organisationen</a:t>
            </a:r>
            <a:r>
              <a:rPr lang="en-US" dirty="0"/>
              <a:t>, </a:t>
            </a:r>
            <a:r>
              <a:rPr lang="en-US" dirty="0" err="1"/>
              <a:t>som</a:t>
            </a:r>
            <a:r>
              <a:rPr lang="en-US" dirty="0"/>
              <a:t> </a:t>
            </a:r>
            <a:r>
              <a:rPr lang="en-US" dirty="0" err="1"/>
              <a:t>måske</a:t>
            </a:r>
            <a:r>
              <a:rPr lang="en-US" dirty="0"/>
              <a:t> </a:t>
            </a:r>
            <a:r>
              <a:rPr lang="en-US" dirty="0" err="1"/>
              <a:t>også</a:t>
            </a:r>
            <a:r>
              <a:rPr lang="en-US" dirty="0"/>
              <a:t> </a:t>
            </a:r>
            <a:r>
              <a:rPr lang="en-US" dirty="0" err="1"/>
              <a:t>bliver</a:t>
            </a:r>
            <a:r>
              <a:rPr lang="en-US" dirty="0"/>
              <a:t> </a:t>
            </a:r>
            <a:r>
              <a:rPr lang="en-US" dirty="0" err="1"/>
              <a:t>mobbet</a:t>
            </a:r>
            <a:r>
              <a:rPr lang="en-US" dirty="0"/>
              <a:t>? </a:t>
            </a:r>
            <a:r>
              <a:rPr lang="en-US" dirty="0" err="1"/>
              <a:t>Hvad</a:t>
            </a:r>
            <a:r>
              <a:rPr lang="en-US" dirty="0"/>
              <a:t> med dine </a:t>
            </a:r>
            <a:r>
              <a:rPr lang="en-US" dirty="0" err="1"/>
              <a:t>etiske</a:t>
            </a:r>
            <a:r>
              <a:rPr lang="en-US" dirty="0"/>
              <a:t> </a:t>
            </a:r>
            <a:r>
              <a:rPr lang="en-US" dirty="0" err="1"/>
              <a:t>hensyntagen</a:t>
            </a:r>
            <a:r>
              <a:rPr lang="en-US" dirty="0"/>
              <a:t> </a:t>
            </a:r>
            <a:r>
              <a:rPr lang="en-US" dirty="0" err="1"/>
              <a:t>til</a:t>
            </a:r>
            <a:r>
              <a:rPr lang="en-US" dirty="0"/>
              <a:t> den person, der </a:t>
            </a:r>
            <a:r>
              <a:rPr lang="en-US" dirty="0" err="1"/>
              <a:t>bliver</a:t>
            </a:r>
            <a:r>
              <a:rPr lang="en-US" dirty="0"/>
              <a:t> </a:t>
            </a:r>
            <a:r>
              <a:rPr lang="en-US" dirty="0" err="1"/>
              <a:t>anklaget</a:t>
            </a:r>
            <a:r>
              <a:rPr lang="en-US" dirty="0"/>
              <a:t> for at </a:t>
            </a:r>
            <a:r>
              <a:rPr lang="en-US" dirty="0" err="1"/>
              <a:t>mobbe</a:t>
            </a:r>
            <a:r>
              <a:rPr lang="en-US" dirty="0"/>
              <a:t>? </a:t>
            </a:r>
            <a:r>
              <a:rPr lang="en-US" dirty="0" err="1"/>
              <a:t>Hvordan</a:t>
            </a:r>
            <a:r>
              <a:rPr lang="en-US" dirty="0"/>
              <a:t> </a:t>
            </a:r>
            <a:r>
              <a:rPr lang="en-US" dirty="0" err="1"/>
              <a:t>ville</a:t>
            </a:r>
            <a:r>
              <a:rPr lang="en-US" dirty="0"/>
              <a:t> din coaching se </a:t>
            </a:r>
            <a:r>
              <a:rPr lang="en-US" dirty="0" err="1"/>
              <a:t>ud</a:t>
            </a:r>
            <a:r>
              <a:rPr lang="en-US" dirty="0"/>
              <a:t>, </a:t>
            </a:r>
            <a:r>
              <a:rPr lang="en-US" dirty="0" err="1"/>
              <a:t>hvis</a:t>
            </a:r>
            <a:r>
              <a:rPr lang="en-US" dirty="0"/>
              <a:t> du tog </a:t>
            </a:r>
            <a:r>
              <a:rPr lang="en-US" dirty="0" err="1"/>
              <a:t>hensyn</a:t>
            </a:r>
            <a:r>
              <a:rPr lang="en-US" dirty="0"/>
              <a:t> </a:t>
            </a:r>
            <a:r>
              <a:rPr lang="en-US" dirty="0" err="1"/>
              <a:t>til</a:t>
            </a:r>
            <a:r>
              <a:rPr lang="en-US" dirty="0"/>
              <a:t> </a:t>
            </a:r>
            <a:r>
              <a:rPr lang="en-US" dirty="0" err="1"/>
              <a:t>sådanne</a:t>
            </a:r>
            <a:r>
              <a:rPr lang="en-US" dirty="0"/>
              <a:t> </a:t>
            </a:r>
            <a:r>
              <a:rPr lang="en-US" dirty="0" err="1"/>
              <a:t>andre</a:t>
            </a:r>
            <a:r>
              <a:rPr lang="en-US" dirty="0"/>
              <a:t> </a:t>
            </a:r>
            <a:r>
              <a:rPr lang="en-US" dirty="0" err="1"/>
              <a:t>i</a:t>
            </a:r>
            <a:r>
              <a:rPr lang="en-US" dirty="0"/>
              <a:t> din </a:t>
            </a:r>
            <a:r>
              <a:rPr lang="en-US" dirty="0" err="1"/>
              <a:t>beslutning</a:t>
            </a:r>
            <a:r>
              <a:rPr lang="en-US" dirty="0"/>
              <a:t> om, </a:t>
            </a:r>
            <a:r>
              <a:rPr lang="en-US" dirty="0" err="1"/>
              <a:t>hvad</a:t>
            </a:r>
            <a:r>
              <a:rPr lang="en-US" dirty="0"/>
              <a:t> du </a:t>
            </a:r>
            <a:r>
              <a:rPr lang="en-US" dirty="0" err="1"/>
              <a:t>skal</a:t>
            </a:r>
            <a:r>
              <a:rPr lang="en-US" dirty="0"/>
              <a:t> </a:t>
            </a:r>
            <a:r>
              <a:rPr lang="en-US" dirty="0" err="1"/>
              <a:t>gøre</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Har I </a:t>
            </a:r>
            <a:r>
              <a:rPr lang="en-US" dirty="0" err="1"/>
              <a:t>nogensinde</a:t>
            </a:r>
            <a:r>
              <a:rPr lang="en-US" dirty="0"/>
              <a:t> </a:t>
            </a:r>
            <a:r>
              <a:rPr lang="en-US" dirty="0" err="1"/>
              <a:t>oplevet</a:t>
            </a:r>
            <a:r>
              <a:rPr lang="en-US" dirty="0"/>
              <a:t> at </a:t>
            </a:r>
            <a:r>
              <a:rPr lang="en-US" dirty="0" err="1"/>
              <a:t>føle</a:t>
            </a:r>
            <a:r>
              <a:rPr lang="en-US" dirty="0"/>
              <a:t> </a:t>
            </a:r>
            <a:r>
              <a:rPr lang="en-US" dirty="0" err="1"/>
              <a:t>større</a:t>
            </a:r>
            <a:r>
              <a:rPr lang="en-US" dirty="0"/>
              <a:t> </a:t>
            </a:r>
            <a:r>
              <a:rPr lang="en-US" dirty="0" err="1"/>
              <a:t>etisk</a:t>
            </a:r>
            <a:r>
              <a:rPr lang="en-US" dirty="0"/>
              <a:t> </a:t>
            </a:r>
            <a:r>
              <a:rPr lang="en-US" dirty="0" err="1"/>
              <a:t>forpligtelse</a:t>
            </a:r>
            <a:r>
              <a:rPr lang="en-US" dirty="0"/>
              <a:t> over for </a:t>
            </a:r>
            <a:r>
              <a:rPr lang="en-US" dirty="0" err="1"/>
              <a:t>klientens</a:t>
            </a:r>
            <a:r>
              <a:rPr lang="en-US" dirty="0"/>
              <a:t> organization end for </a:t>
            </a:r>
            <a:r>
              <a:rPr lang="en-US" dirty="0" err="1"/>
              <a:t>klienten</a:t>
            </a:r>
            <a:r>
              <a:rPr lang="en-US" dirty="0"/>
              <a:t> </a:t>
            </a:r>
            <a:r>
              <a:rPr lang="en-US" dirty="0" err="1"/>
              <a:t>selv</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p:txBody>
      </p:sp>
      <p:sp>
        <p:nvSpPr>
          <p:cNvPr id="4" name="Pladsholder til slidenummer 3"/>
          <p:cNvSpPr>
            <a:spLocks noGrp="1"/>
          </p:cNvSpPr>
          <p:nvPr>
            <p:ph type="sldNum" sz="quarter" idx="5"/>
          </p:nvPr>
        </p:nvSpPr>
        <p:spPr/>
        <p:txBody>
          <a:bodyPr/>
          <a:lstStyle/>
          <a:p>
            <a:fld id="{FA79C209-404A-4271-899D-C2BB3B668C51}" type="slidenum">
              <a:rPr lang="da-DK" smtClean="0"/>
              <a:t>16</a:t>
            </a:fld>
            <a:endParaRPr lang="da-DK"/>
          </a:p>
        </p:txBody>
      </p:sp>
    </p:spTree>
    <p:extLst>
      <p:ext uri="{BB962C8B-B14F-4D97-AF65-F5344CB8AC3E}">
        <p14:creationId xmlns:p14="http://schemas.microsoft.com/office/powerpoint/2010/main" val="2344794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En ting er, hvis det er oplagt ud fra ens egne etiske principper (nytte, pligt, dyd), hvad der er rigtigt og forkert, det sværeste er, hvis der er flere rigtige muligheder og forskellige konsekvenser.</a:t>
            </a:r>
          </a:p>
        </p:txBody>
      </p:sp>
      <p:sp>
        <p:nvSpPr>
          <p:cNvPr id="4" name="Pladsholder til slidenummer 3"/>
          <p:cNvSpPr>
            <a:spLocks noGrp="1"/>
          </p:cNvSpPr>
          <p:nvPr>
            <p:ph type="sldNum" sz="quarter" idx="5"/>
          </p:nvPr>
        </p:nvSpPr>
        <p:spPr/>
        <p:txBody>
          <a:bodyPr/>
          <a:lstStyle/>
          <a:p>
            <a:fld id="{FA79C209-404A-4271-899D-C2BB3B668C51}" type="slidenum">
              <a:rPr lang="da-DK" smtClean="0"/>
              <a:t>17</a:t>
            </a:fld>
            <a:endParaRPr lang="da-DK"/>
          </a:p>
        </p:txBody>
      </p:sp>
    </p:spTree>
    <p:extLst>
      <p:ext uri="{BB962C8B-B14F-4D97-AF65-F5344CB8AC3E}">
        <p14:creationId xmlns:p14="http://schemas.microsoft.com/office/powerpoint/2010/main" val="1179397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Hvilke/hvilken type af etiske dilemmaer oplever du oftest i coaching</a:t>
            </a:r>
          </a:p>
          <a:p>
            <a:pPr lvl="1"/>
            <a:r>
              <a:rPr lang="da-DK" dirty="0"/>
              <a:t>Personlig</a:t>
            </a:r>
          </a:p>
          <a:p>
            <a:pPr lvl="1"/>
            <a:r>
              <a:rPr lang="da-DK" dirty="0"/>
              <a:t>Interpersonel</a:t>
            </a:r>
          </a:p>
          <a:p>
            <a:pPr lvl="1"/>
            <a:r>
              <a:rPr lang="da-DK" dirty="0"/>
              <a:t>Organisatorisk</a:t>
            </a:r>
          </a:p>
          <a:p>
            <a:pPr lvl="1"/>
            <a:r>
              <a:rPr lang="da-DK" dirty="0"/>
              <a:t>Samfundsmæssig</a:t>
            </a:r>
          </a:p>
          <a:p>
            <a:pPr lvl="1"/>
            <a:r>
              <a:rPr lang="da-DK" dirty="0"/>
              <a:t>Afgrænsning</a:t>
            </a:r>
          </a:p>
          <a:p>
            <a:pPr lvl="1"/>
            <a:r>
              <a:rPr lang="da-DK" dirty="0"/>
              <a:t>Fortrolighed</a:t>
            </a:r>
          </a:p>
          <a:p>
            <a:pPr lvl="1"/>
            <a:r>
              <a:rPr lang="da-DK" dirty="0"/>
              <a:t>Magtforskelle </a:t>
            </a:r>
          </a:p>
          <a:p>
            <a:endParaRPr lang="da-DK" dirty="0"/>
          </a:p>
        </p:txBody>
      </p:sp>
      <p:sp>
        <p:nvSpPr>
          <p:cNvPr id="4" name="Pladsholder til slidenummer 3"/>
          <p:cNvSpPr>
            <a:spLocks noGrp="1"/>
          </p:cNvSpPr>
          <p:nvPr>
            <p:ph type="sldNum" sz="quarter" idx="5"/>
          </p:nvPr>
        </p:nvSpPr>
        <p:spPr/>
        <p:txBody>
          <a:bodyPr/>
          <a:lstStyle/>
          <a:p>
            <a:fld id="{FA79C209-404A-4271-899D-C2BB3B668C51}" type="slidenum">
              <a:rPr lang="da-DK" smtClean="0"/>
              <a:t>18</a:t>
            </a:fld>
            <a:endParaRPr lang="da-DK"/>
          </a:p>
        </p:txBody>
      </p:sp>
    </p:spTree>
    <p:extLst>
      <p:ext uri="{BB962C8B-B14F-4D97-AF65-F5344CB8AC3E}">
        <p14:creationId xmlns:p14="http://schemas.microsoft.com/office/powerpoint/2010/main" val="3439235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Det er let at sige, at vi kan ”</a:t>
            </a:r>
            <a:r>
              <a:rPr lang="da-DK" dirty="0" err="1"/>
              <a:t>kontrakte</a:t>
            </a:r>
            <a:r>
              <a:rPr lang="da-DK" dirty="0"/>
              <a:t>” os ud af etiske dilemmaer, men vi ved på den anden side godt, at vi ikke kan tage højde for alt. Nogle gange overgår virkeligheden fantasien, og det ene øjeblik går vi og tror, at vi gør et godt stykke arbejde, og så dukker der lige pludselig et monster af et problem om. Udfordringen med dilemmaer er jo netop, at der ikke bare er én rigtig løsning men måske adskillige, og hvor er det så, man henter sikkerheden til at vælge?</a:t>
            </a:r>
          </a:p>
        </p:txBody>
      </p:sp>
      <p:sp>
        <p:nvSpPr>
          <p:cNvPr id="4" name="Pladsholder til slidenummer 3"/>
          <p:cNvSpPr>
            <a:spLocks noGrp="1"/>
          </p:cNvSpPr>
          <p:nvPr>
            <p:ph type="sldNum" sz="quarter" idx="5"/>
          </p:nvPr>
        </p:nvSpPr>
        <p:spPr/>
        <p:txBody>
          <a:bodyPr/>
          <a:lstStyle/>
          <a:p>
            <a:fld id="{FA79C209-404A-4271-899D-C2BB3B668C51}" type="slidenum">
              <a:rPr lang="da-DK" smtClean="0"/>
              <a:t>19</a:t>
            </a:fld>
            <a:endParaRPr lang="da-DK"/>
          </a:p>
        </p:txBody>
      </p:sp>
    </p:spTree>
    <p:extLst>
      <p:ext uri="{BB962C8B-B14F-4D97-AF65-F5344CB8AC3E}">
        <p14:creationId xmlns:p14="http://schemas.microsoft.com/office/powerpoint/2010/main" val="39714897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Når vi har etiske overvejelser, vi skal gøre os, er det rart at vide, at vi som coaches har nogle ressourcer til rådighed.</a:t>
            </a:r>
          </a:p>
          <a:p>
            <a:r>
              <a:rPr lang="da-DK" dirty="0"/>
              <a:t>På </a:t>
            </a:r>
            <a:r>
              <a:rPr lang="da-DK" dirty="0" err="1"/>
              <a:t>ICFs</a:t>
            </a:r>
            <a:r>
              <a:rPr lang="da-DK" dirty="0"/>
              <a:t> globale hjemmeside har vi adgang til en række dokumenter, videoer, og personlig assistance, der kan hjælpe os i vores etiske overvejelser.</a:t>
            </a:r>
          </a:p>
        </p:txBody>
      </p:sp>
      <p:sp>
        <p:nvSpPr>
          <p:cNvPr id="4" name="Pladsholder til slidenummer 3"/>
          <p:cNvSpPr>
            <a:spLocks noGrp="1"/>
          </p:cNvSpPr>
          <p:nvPr>
            <p:ph type="sldNum" sz="quarter" idx="5"/>
          </p:nvPr>
        </p:nvSpPr>
        <p:spPr/>
        <p:txBody>
          <a:bodyPr/>
          <a:lstStyle/>
          <a:p>
            <a:fld id="{FA79C209-404A-4271-899D-C2BB3B668C51}" type="slidenum">
              <a:rPr lang="da-DK" smtClean="0"/>
              <a:t>21</a:t>
            </a:fld>
            <a:endParaRPr lang="da-DK"/>
          </a:p>
        </p:txBody>
      </p:sp>
    </p:spTree>
    <p:extLst>
      <p:ext uri="{BB962C8B-B14F-4D97-AF65-F5344CB8AC3E}">
        <p14:creationId xmlns:p14="http://schemas.microsoft.com/office/powerpoint/2010/main" val="1850750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Et rigtig godt dokument til at dykke ned i, hvad hver af de 28 etiske standarder betyder, er </a:t>
            </a:r>
            <a:r>
              <a:rPr lang="da-DK" u="sng" dirty="0" err="1"/>
              <a:t>Insights</a:t>
            </a:r>
            <a:r>
              <a:rPr lang="da-DK" u="sng" dirty="0"/>
              <a:t> and </a:t>
            </a:r>
            <a:r>
              <a:rPr lang="da-DK" u="sng" dirty="0" err="1"/>
              <a:t>Considerations</a:t>
            </a:r>
            <a:r>
              <a:rPr lang="da-DK" u="sng" dirty="0"/>
              <a:t> for </a:t>
            </a:r>
            <a:r>
              <a:rPr lang="da-DK" u="sng" dirty="0" err="1"/>
              <a:t>Ethics</a:t>
            </a:r>
            <a:r>
              <a:rPr lang="da-DK" u="none" dirty="0"/>
              <a:t>.</a:t>
            </a:r>
          </a:p>
          <a:p>
            <a:r>
              <a:rPr lang="en-US" b="1" i="0" dirty="0">
                <a:effectLst/>
              </a:rPr>
              <a:t>Insights and Considerations for Ethics (ICE) </a:t>
            </a:r>
          </a:p>
          <a:p>
            <a:pPr lvl="1"/>
            <a:r>
              <a:rPr lang="en-US" dirty="0">
                <a:hlinkClick r:id="rId3"/>
              </a:rPr>
              <a:t>Insights and Considerations for Ethics - International Coaching Federation</a:t>
            </a:r>
            <a:endParaRPr lang="en-US" dirty="0"/>
          </a:p>
          <a:p>
            <a:pPr lvl="1"/>
            <a:r>
              <a:rPr lang="en-US" i="0" dirty="0" err="1">
                <a:effectLst/>
              </a:rPr>
              <a:t>Formålet</a:t>
            </a:r>
            <a:r>
              <a:rPr lang="en-US" i="0" dirty="0">
                <a:effectLst/>
              </a:rPr>
              <a:t> er at </a:t>
            </a:r>
            <a:r>
              <a:rPr lang="en-US" i="0" dirty="0" err="1">
                <a:effectLst/>
              </a:rPr>
              <a:t>tilbyde</a:t>
            </a:r>
            <a:r>
              <a:rPr lang="en-US" i="0" dirty="0">
                <a:effectLst/>
              </a:rPr>
              <a:t> </a:t>
            </a:r>
            <a:r>
              <a:rPr lang="en-US" i="0" dirty="0" err="1">
                <a:effectLst/>
              </a:rPr>
              <a:t>medlemmer</a:t>
            </a:r>
            <a:r>
              <a:rPr lang="en-US" i="0" dirty="0">
                <a:effectLst/>
              </a:rPr>
              <a:t> </a:t>
            </a:r>
            <a:r>
              <a:rPr lang="en-US" i="0" dirty="0" err="1">
                <a:effectLst/>
              </a:rPr>
              <a:t>af</a:t>
            </a:r>
            <a:r>
              <a:rPr lang="en-US" i="0" dirty="0">
                <a:effectLst/>
              </a:rPr>
              <a:t> ICF </a:t>
            </a:r>
            <a:r>
              <a:rPr lang="en-US" i="0" dirty="0" err="1">
                <a:effectLst/>
              </a:rPr>
              <a:t>støtte</a:t>
            </a:r>
            <a:r>
              <a:rPr lang="en-US" i="0" dirty="0">
                <a:effectLst/>
              </a:rPr>
              <a:t> </a:t>
            </a:r>
            <a:r>
              <a:rPr lang="en-US" i="0" dirty="0" err="1">
                <a:effectLst/>
              </a:rPr>
              <a:t>til</a:t>
            </a:r>
            <a:r>
              <a:rPr lang="en-US" i="0" dirty="0">
                <a:effectLst/>
              </a:rPr>
              <a:t> at </a:t>
            </a:r>
            <a:r>
              <a:rPr lang="en-US" i="0" dirty="0" err="1">
                <a:effectLst/>
              </a:rPr>
              <a:t>lære</a:t>
            </a:r>
            <a:r>
              <a:rPr lang="en-US" i="0" dirty="0">
                <a:effectLst/>
              </a:rPr>
              <a:t> </a:t>
            </a:r>
            <a:r>
              <a:rPr lang="en-US" i="0" dirty="0" err="1">
                <a:effectLst/>
              </a:rPr>
              <a:t>og</a:t>
            </a:r>
            <a:r>
              <a:rPr lang="en-US" i="0" dirty="0">
                <a:effectLst/>
              </a:rPr>
              <a:t> </a:t>
            </a:r>
            <a:r>
              <a:rPr lang="en-US" i="0" dirty="0" err="1">
                <a:effectLst/>
              </a:rPr>
              <a:t>forstå</a:t>
            </a:r>
            <a:r>
              <a:rPr lang="en-US" i="0" dirty="0">
                <a:effectLst/>
              </a:rPr>
              <a:t> </a:t>
            </a:r>
            <a:r>
              <a:rPr lang="en-US" i="0" dirty="0" err="1">
                <a:effectLst/>
              </a:rPr>
              <a:t>hver</a:t>
            </a:r>
            <a:r>
              <a:rPr lang="en-US" i="0" dirty="0">
                <a:effectLst/>
              </a:rPr>
              <a:t> </a:t>
            </a:r>
            <a:r>
              <a:rPr lang="en-US" i="0" dirty="0" err="1">
                <a:effectLst/>
              </a:rPr>
              <a:t>enkelt</a:t>
            </a:r>
            <a:r>
              <a:rPr lang="en-US" i="0" dirty="0">
                <a:effectLst/>
              </a:rPr>
              <a:t> standard </a:t>
            </a:r>
            <a:r>
              <a:rPr lang="en-US" i="0" dirty="0" err="1">
                <a:effectLst/>
              </a:rPr>
              <a:t>i</a:t>
            </a:r>
            <a:r>
              <a:rPr lang="en-US" i="0" dirty="0">
                <a:effectLst/>
              </a:rPr>
              <a:t> ICFs </a:t>
            </a:r>
            <a:r>
              <a:rPr lang="en-US" i="0" dirty="0" err="1">
                <a:effectLst/>
              </a:rPr>
              <a:t>etiske</a:t>
            </a:r>
            <a:r>
              <a:rPr lang="en-US" i="0" dirty="0">
                <a:effectLst/>
              </a:rPr>
              <a:t> </a:t>
            </a:r>
            <a:r>
              <a:rPr lang="en-US" i="0" dirty="0" err="1">
                <a:effectLst/>
              </a:rPr>
              <a:t>kodex</a:t>
            </a:r>
            <a:r>
              <a:rPr lang="en-US" i="0" dirty="0">
                <a:effectLst/>
              </a:rPr>
              <a:t> </a:t>
            </a:r>
            <a:r>
              <a:rPr lang="en-US" i="0" dirty="0" err="1">
                <a:effectLst/>
              </a:rPr>
              <a:t>og</a:t>
            </a:r>
            <a:r>
              <a:rPr lang="en-US" i="0" dirty="0">
                <a:effectLst/>
              </a:rPr>
              <a:t> at </a:t>
            </a:r>
            <a:r>
              <a:rPr lang="en-US" i="0" dirty="0" err="1">
                <a:effectLst/>
              </a:rPr>
              <a:t>fremme</a:t>
            </a:r>
            <a:r>
              <a:rPr lang="en-US" i="0" dirty="0">
                <a:effectLst/>
              </a:rPr>
              <a:t> </a:t>
            </a:r>
            <a:r>
              <a:rPr lang="en-US" i="0" dirty="0" err="1">
                <a:effectLst/>
              </a:rPr>
              <a:t>øget</a:t>
            </a:r>
            <a:r>
              <a:rPr lang="en-US" i="0" dirty="0">
                <a:effectLst/>
              </a:rPr>
              <a:t> </a:t>
            </a:r>
            <a:r>
              <a:rPr lang="en-US" i="0" dirty="0" err="1">
                <a:effectLst/>
              </a:rPr>
              <a:t>etisk</a:t>
            </a:r>
            <a:r>
              <a:rPr lang="en-US" i="0" dirty="0">
                <a:effectLst/>
              </a:rPr>
              <a:t> </a:t>
            </a:r>
            <a:r>
              <a:rPr lang="en-US" i="0" dirty="0" err="1">
                <a:effectLst/>
              </a:rPr>
              <a:t>bevidsthed</a:t>
            </a:r>
            <a:r>
              <a:rPr lang="en-US" i="0" dirty="0">
                <a:effectLst/>
              </a:rPr>
              <a:t> </a:t>
            </a:r>
            <a:r>
              <a:rPr lang="en-US" i="0" dirty="0" err="1">
                <a:effectLst/>
              </a:rPr>
              <a:t>og</a:t>
            </a:r>
            <a:r>
              <a:rPr lang="en-US" i="0" dirty="0">
                <a:effectLst/>
              </a:rPr>
              <a:t> </a:t>
            </a:r>
            <a:r>
              <a:rPr lang="en-US" i="0" dirty="0" err="1">
                <a:effectLst/>
              </a:rPr>
              <a:t>dømmekraft</a:t>
            </a:r>
            <a:r>
              <a:rPr lang="en-US" i="0" dirty="0">
                <a:effectLst/>
              </a:rPr>
              <a:t>/</a:t>
            </a:r>
            <a:r>
              <a:rPr lang="en-US" i="0" dirty="0" err="1">
                <a:effectLst/>
              </a:rPr>
              <a:t>kritisk</a:t>
            </a:r>
            <a:r>
              <a:rPr lang="en-US" i="0" dirty="0">
                <a:effectLst/>
              </a:rPr>
              <a:t> </a:t>
            </a:r>
            <a:r>
              <a:rPr lang="en-US" i="0" dirty="0" err="1">
                <a:effectLst/>
              </a:rPr>
              <a:t>tænkning</a:t>
            </a:r>
            <a:endParaRPr lang="en-US" i="0" dirty="0">
              <a:effectLst/>
            </a:endParaRPr>
          </a:p>
          <a:p>
            <a:pPr lvl="1"/>
            <a:r>
              <a:rPr lang="en-US" b="0" i="0" dirty="0">
                <a:effectLst/>
              </a:rPr>
              <a:t>ICE er et </a:t>
            </a:r>
            <a:r>
              <a:rPr lang="en-US" b="0" i="0" dirty="0" err="1">
                <a:effectLst/>
              </a:rPr>
              <a:t>levende</a:t>
            </a:r>
            <a:r>
              <a:rPr lang="en-US" b="0" i="0" dirty="0">
                <a:effectLst/>
              </a:rPr>
              <a:t> document der </a:t>
            </a:r>
            <a:r>
              <a:rPr lang="en-US" b="0" i="0" dirty="0" err="1">
                <a:effectLst/>
              </a:rPr>
              <a:t>jævnligt</a:t>
            </a:r>
            <a:r>
              <a:rPr lang="en-US" b="0" i="0" dirty="0">
                <a:effectLst/>
              </a:rPr>
              <a:t> </a:t>
            </a:r>
            <a:r>
              <a:rPr lang="en-US" b="0" i="0" dirty="0" err="1">
                <a:effectLst/>
              </a:rPr>
              <a:t>revideres</a:t>
            </a:r>
            <a:r>
              <a:rPr lang="en-US" b="0" i="0" dirty="0">
                <a:effectLst/>
              </a:rPr>
              <a:t> </a:t>
            </a:r>
            <a:r>
              <a:rPr lang="en-US" b="0" i="0" dirty="0" err="1">
                <a:effectLst/>
              </a:rPr>
              <a:t>og</a:t>
            </a:r>
            <a:r>
              <a:rPr lang="en-US" b="0" i="0" dirty="0">
                <a:effectLst/>
              </a:rPr>
              <a:t>, </a:t>
            </a:r>
            <a:r>
              <a:rPr lang="en-US" b="0" i="0" dirty="0" err="1">
                <a:effectLst/>
              </a:rPr>
              <a:t>når</a:t>
            </a:r>
            <a:r>
              <a:rPr lang="en-US" b="0" i="0" dirty="0">
                <a:effectLst/>
              </a:rPr>
              <a:t> det er </a:t>
            </a:r>
            <a:r>
              <a:rPr lang="en-US" b="0" i="0" dirty="0" err="1">
                <a:effectLst/>
              </a:rPr>
              <a:t>passende</a:t>
            </a:r>
            <a:r>
              <a:rPr lang="en-US" b="0" i="0" dirty="0">
                <a:effectLst/>
              </a:rPr>
              <a:t>, </a:t>
            </a:r>
            <a:r>
              <a:rPr lang="en-US" dirty="0" err="1"/>
              <a:t>opdateres</a:t>
            </a:r>
            <a:r>
              <a:rPr lang="en-US" dirty="0"/>
              <a:t> </a:t>
            </a:r>
            <a:r>
              <a:rPr lang="en-US" dirty="0" err="1"/>
              <a:t>og</a:t>
            </a:r>
            <a:r>
              <a:rPr lang="en-US" dirty="0"/>
              <a:t> </a:t>
            </a:r>
            <a:r>
              <a:rPr lang="en-US" dirty="0" err="1"/>
              <a:t>suppleres</a:t>
            </a:r>
            <a:r>
              <a:rPr lang="en-US" dirty="0"/>
              <a:t>. </a:t>
            </a:r>
            <a:endParaRPr lang="da-DK" dirty="0"/>
          </a:p>
          <a:p>
            <a:endParaRPr lang="da-DK" dirty="0"/>
          </a:p>
        </p:txBody>
      </p:sp>
      <p:sp>
        <p:nvSpPr>
          <p:cNvPr id="4" name="Pladsholder til slidenummer 3"/>
          <p:cNvSpPr>
            <a:spLocks noGrp="1"/>
          </p:cNvSpPr>
          <p:nvPr>
            <p:ph type="sldNum" sz="quarter" idx="5"/>
          </p:nvPr>
        </p:nvSpPr>
        <p:spPr/>
        <p:txBody>
          <a:bodyPr/>
          <a:lstStyle/>
          <a:p>
            <a:fld id="{FA79C209-404A-4271-899D-C2BB3B668C51}" type="slidenum">
              <a:rPr lang="da-DK" smtClean="0"/>
              <a:t>22</a:t>
            </a:fld>
            <a:endParaRPr lang="da-DK"/>
          </a:p>
        </p:txBody>
      </p:sp>
    </p:spTree>
    <p:extLst>
      <p:ext uri="{BB962C8B-B14F-4D97-AF65-F5344CB8AC3E}">
        <p14:creationId xmlns:p14="http://schemas.microsoft.com/office/powerpoint/2010/main" val="3509136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Formålet med mødet i dag er at fejre COACHING-UGEN ved at minde os om det, der binder os sammen som professionelle ICF-coaches, nemlig vore etiske regler og standarder. Jeg vil sige lidt om etikopfattelser generelt, om de ressourcer, ICF stiller til rådighed, om hvad Etisk Komité kan bidrage med. Jeg vil kort ridse lidt op om de etiske dilemmaer, vi kan møde som coaches, samt invitere jer til vores workshop i november. </a:t>
            </a:r>
          </a:p>
          <a:p>
            <a:endParaRPr lang="da-DK" dirty="0"/>
          </a:p>
          <a:p>
            <a:r>
              <a:rPr lang="da-DK" dirty="0"/>
              <a:t>Jeg har en masse slides, men hvis vi ikke når dem alle, er det helt i orden, for jeg vil meget gerne have, at I byder ind med egne tanker og praktiske eksempler – også selv om jeg ikke lige husker at spørge efter dem </a:t>
            </a:r>
            <a:r>
              <a:rPr lang="da-DK" dirty="0">
                <a:sym typeface="Wingdings" panose="05000000000000000000" pitchFamily="2" charset="2"/>
              </a:rPr>
              <a:t></a:t>
            </a:r>
            <a:endParaRPr lang="da-DK" dirty="0"/>
          </a:p>
          <a:p>
            <a:endParaRPr lang="da-DK" dirty="0"/>
          </a:p>
        </p:txBody>
      </p:sp>
      <p:sp>
        <p:nvSpPr>
          <p:cNvPr id="4" name="Pladsholder til slidenummer 3"/>
          <p:cNvSpPr>
            <a:spLocks noGrp="1"/>
          </p:cNvSpPr>
          <p:nvPr>
            <p:ph type="sldNum" sz="quarter" idx="5"/>
          </p:nvPr>
        </p:nvSpPr>
        <p:spPr/>
        <p:txBody>
          <a:bodyPr/>
          <a:lstStyle/>
          <a:p>
            <a:fld id="{FA79C209-404A-4271-899D-C2BB3B668C51}" type="slidenum">
              <a:rPr lang="da-DK" smtClean="0"/>
              <a:t>3</a:t>
            </a:fld>
            <a:endParaRPr lang="da-DK"/>
          </a:p>
        </p:txBody>
      </p:sp>
    </p:spTree>
    <p:extLst>
      <p:ext uri="{BB962C8B-B14F-4D97-AF65-F5344CB8AC3E}">
        <p14:creationId xmlns:p14="http://schemas.microsoft.com/office/powerpoint/2010/main" val="40120219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r>
              <a:rPr lang="en-US" b="0" i="0" dirty="0" err="1">
                <a:solidFill>
                  <a:srgbClr val="333333"/>
                </a:solidFill>
                <a:effectLst/>
                <a:latin typeface="Montserrat" panose="00000500000000000000" pitchFamily="2" charset="0"/>
              </a:rPr>
              <a:t>Hvis</a:t>
            </a:r>
            <a:r>
              <a:rPr lang="en-US" b="0" i="0" dirty="0">
                <a:solidFill>
                  <a:srgbClr val="333333"/>
                </a:solidFill>
                <a:effectLst/>
                <a:latin typeface="Montserrat" panose="00000500000000000000" pitchFamily="2" charset="0"/>
              </a:rPr>
              <a:t> vi </a:t>
            </a:r>
            <a:r>
              <a:rPr lang="en-US" b="0" i="0" dirty="0" err="1">
                <a:solidFill>
                  <a:srgbClr val="333333"/>
                </a:solidFill>
                <a:effectLst/>
                <a:latin typeface="Montserrat" panose="00000500000000000000" pitchFamily="2" charset="0"/>
              </a:rPr>
              <a:t>har</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spørgsmål</a:t>
            </a:r>
            <a:r>
              <a:rPr lang="en-US" b="0" i="0" dirty="0">
                <a:solidFill>
                  <a:srgbClr val="333333"/>
                </a:solidFill>
                <a:effectLst/>
                <a:latin typeface="Montserrat" panose="00000500000000000000" pitchFamily="2" charset="0"/>
              </a:rPr>
              <a:t> om ICF Code of Ethics, the Ethical Conduct Review Process, the Accreditation Complaint Process, </a:t>
            </a:r>
            <a:r>
              <a:rPr lang="en-US" b="0" i="0" dirty="0" err="1">
                <a:solidFill>
                  <a:srgbClr val="333333"/>
                </a:solidFill>
                <a:effectLst/>
                <a:latin typeface="Montserrat" panose="00000500000000000000" pitchFamily="2" charset="0"/>
              </a:rPr>
              <a:t>eller</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hvilke</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som</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helst</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andre</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etiske</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områder</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så</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kan</a:t>
            </a:r>
            <a:r>
              <a:rPr lang="en-US" b="0" i="0" dirty="0">
                <a:solidFill>
                  <a:srgbClr val="333333"/>
                </a:solidFill>
                <a:effectLst/>
                <a:latin typeface="Montserrat" panose="00000500000000000000" pitchFamily="2" charset="0"/>
              </a:rPr>
              <a:t> vi </a:t>
            </a:r>
            <a:r>
              <a:rPr lang="en-US" b="0" i="0" dirty="0" err="1">
                <a:solidFill>
                  <a:srgbClr val="333333"/>
                </a:solidFill>
                <a:effectLst/>
                <a:latin typeface="Montserrat" panose="00000500000000000000" pitchFamily="2" charset="0"/>
              </a:rPr>
              <a:t>kontakte</a:t>
            </a:r>
            <a:r>
              <a:rPr lang="en-US" b="0" i="0" dirty="0">
                <a:solidFill>
                  <a:srgbClr val="333333"/>
                </a:solidFill>
                <a:effectLst/>
                <a:latin typeface="Montserrat" panose="00000500000000000000" pitchFamily="2" charset="0"/>
              </a:rPr>
              <a:t> Ethics and Compliance Department via </a:t>
            </a:r>
            <a:r>
              <a:rPr lang="en-US" b="0" i="0" dirty="0" err="1">
                <a:solidFill>
                  <a:srgbClr val="333333"/>
                </a:solidFill>
                <a:effectLst/>
                <a:latin typeface="Montserrat" panose="00000500000000000000" pitchFamily="2" charset="0"/>
              </a:rPr>
              <a:t>denne</a:t>
            </a:r>
            <a:r>
              <a:rPr lang="en-US" b="0" i="0" dirty="0">
                <a:solidFill>
                  <a:srgbClr val="333333"/>
                </a:solidFill>
                <a:effectLst/>
                <a:latin typeface="Montserrat" panose="00000500000000000000" pitchFamily="2" charset="0"/>
              </a:rPr>
              <a:t> ICF Ethics Assist Line (</a:t>
            </a:r>
            <a:r>
              <a:rPr lang="en-US" b="0" i="0" u="none" strike="noStrike" dirty="0">
                <a:solidFill>
                  <a:srgbClr val="567EBF"/>
                </a:solidFill>
                <a:effectLst/>
                <a:latin typeface="Montserrat" panose="00000500000000000000" pitchFamily="2" charset="0"/>
                <a:hlinkClick r:id="rId3"/>
              </a:rPr>
              <a:t>ethics@coachingfederation.org</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eller</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på</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direkte</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telefon</a:t>
            </a:r>
            <a:r>
              <a:rPr lang="en-US" b="0" i="0" dirty="0">
                <a:solidFill>
                  <a:srgbClr val="333333"/>
                </a:solidFill>
                <a:effectLst/>
                <a:latin typeface="Montserrat" panose="00000500000000000000" pitchFamily="2" charset="0"/>
              </a:rPr>
              <a:t>: +1.859.226.4245).</a:t>
            </a:r>
          </a:p>
          <a:p>
            <a:pPr algn="l"/>
            <a:r>
              <a:rPr lang="en-US" b="0" i="0" dirty="0" err="1">
                <a:solidFill>
                  <a:srgbClr val="333333"/>
                </a:solidFill>
                <a:effectLst/>
                <a:latin typeface="Montserrat" panose="00000500000000000000" pitchFamily="2" charset="0"/>
              </a:rPr>
              <a:t>Hvis</a:t>
            </a:r>
            <a:r>
              <a:rPr lang="en-US" b="0" i="0" dirty="0">
                <a:solidFill>
                  <a:srgbClr val="333333"/>
                </a:solidFill>
                <a:effectLst/>
                <a:latin typeface="Montserrat" panose="00000500000000000000" pitchFamily="2" charset="0"/>
              </a:rPr>
              <a:t> vi </a:t>
            </a:r>
            <a:r>
              <a:rPr lang="en-US" b="0" i="0" dirty="0" err="1">
                <a:solidFill>
                  <a:srgbClr val="333333"/>
                </a:solidFill>
                <a:effectLst/>
                <a:latin typeface="Montserrat" panose="00000500000000000000" pitchFamily="2" charset="0"/>
              </a:rPr>
              <a:t>har</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en</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bekymring</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relateret</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til</a:t>
            </a:r>
            <a:r>
              <a:rPr lang="en-US" b="0" i="0" dirty="0">
                <a:solidFill>
                  <a:srgbClr val="333333"/>
                </a:solidFill>
                <a:effectLst/>
                <a:latin typeface="Montserrat" panose="00000500000000000000" pitchFamily="2" charset="0"/>
              </a:rPr>
              <a:t> for </a:t>
            </a:r>
            <a:r>
              <a:rPr lang="en-US" b="0" i="0" dirty="0" err="1">
                <a:solidFill>
                  <a:srgbClr val="333333"/>
                </a:solidFill>
                <a:effectLst/>
                <a:latin typeface="Montserrat" panose="00000500000000000000" pitchFamily="2" charset="0"/>
              </a:rPr>
              <a:t>eksempel</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uberettiget</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påstand</a:t>
            </a:r>
            <a:r>
              <a:rPr lang="en-US" b="0" i="0" dirty="0">
                <a:solidFill>
                  <a:srgbClr val="333333"/>
                </a:solidFill>
                <a:effectLst/>
                <a:latin typeface="Montserrat" panose="00000500000000000000" pitchFamily="2" charset="0"/>
              </a:rPr>
              <a:t> om </a:t>
            </a:r>
            <a:r>
              <a:rPr lang="en-US" b="0" i="0" dirty="0" err="1">
                <a:solidFill>
                  <a:srgbClr val="333333"/>
                </a:solidFill>
                <a:effectLst/>
                <a:latin typeface="Montserrat" panose="00000500000000000000" pitchFamily="2" charset="0"/>
              </a:rPr>
              <a:t>medlemskab</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af</a:t>
            </a:r>
            <a:r>
              <a:rPr lang="en-US" b="0" i="0" dirty="0">
                <a:solidFill>
                  <a:srgbClr val="333333"/>
                </a:solidFill>
                <a:effectLst/>
                <a:latin typeface="Montserrat" panose="00000500000000000000" pitchFamily="2" charset="0"/>
              </a:rPr>
              <a:t> ICF, om </a:t>
            </a:r>
            <a:r>
              <a:rPr lang="en-US" b="0" i="0" dirty="0" err="1">
                <a:solidFill>
                  <a:srgbClr val="333333"/>
                </a:solidFill>
                <a:effectLst/>
                <a:latin typeface="Montserrat" panose="00000500000000000000" pitchFamily="2" charset="0"/>
              </a:rPr>
              <a:t>akkreditering</a:t>
            </a:r>
            <a:r>
              <a:rPr lang="en-US" b="0" i="0" dirty="0">
                <a:solidFill>
                  <a:srgbClr val="333333"/>
                </a:solidFill>
                <a:effectLst/>
                <a:latin typeface="Montserrat" panose="00000500000000000000" pitchFamily="2" charset="0"/>
              </a:rPr>
              <a:t> for </a:t>
            </a:r>
            <a:r>
              <a:rPr lang="en-US" b="0" i="0" dirty="0" err="1">
                <a:solidFill>
                  <a:srgbClr val="333333"/>
                </a:solidFill>
                <a:effectLst/>
                <a:latin typeface="Montserrat" panose="00000500000000000000" pitchFamily="2" charset="0"/>
              </a:rPr>
              <a:t>enten</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en</a:t>
            </a:r>
            <a:r>
              <a:rPr lang="en-US" b="0" i="0" dirty="0">
                <a:solidFill>
                  <a:srgbClr val="333333"/>
                </a:solidFill>
                <a:effectLst/>
                <a:latin typeface="Montserrat" panose="00000500000000000000" pitchFamily="2" charset="0"/>
              </a:rPr>
              <a:t> person </a:t>
            </a:r>
            <a:r>
              <a:rPr lang="en-US" b="0" i="0" dirty="0" err="1">
                <a:solidFill>
                  <a:srgbClr val="333333"/>
                </a:solidFill>
                <a:effectLst/>
                <a:latin typeface="Montserrat" panose="00000500000000000000" pitchFamily="2" charset="0"/>
              </a:rPr>
              <a:t>eller</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en</a:t>
            </a:r>
            <a:r>
              <a:rPr lang="en-US" b="0" i="0" dirty="0">
                <a:solidFill>
                  <a:srgbClr val="333333"/>
                </a:solidFill>
                <a:effectLst/>
                <a:latin typeface="Montserrat" panose="00000500000000000000" pitchFamily="2" charset="0"/>
              </a:rPr>
              <a:t> organization </a:t>
            </a:r>
            <a:r>
              <a:rPr lang="en-US" b="0" i="0" dirty="0" err="1">
                <a:solidFill>
                  <a:srgbClr val="333333"/>
                </a:solidFill>
                <a:effectLst/>
                <a:latin typeface="Montserrat" panose="00000500000000000000" pitchFamily="2" charset="0"/>
              </a:rPr>
              <a:t>eller</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lignende</a:t>
            </a:r>
            <a:r>
              <a:rPr lang="en-US" b="0" i="0" dirty="0">
                <a:solidFill>
                  <a:srgbClr val="333333"/>
                </a:solidFill>
                <a:effectLst/>
                <a:latin typeface="Montserrat" panose="00000500000000000000" pitchFamily="2" charset="0"/>
              </a:rPr>
              <a:t>, finds der </a:t>
            </a:r>
            <a:r>
              <a:rPr lang="en-US" b="0" i="0" dirty="0" err="1">
                <a:solidFill>
                  <a:srgbClr val="333333"/>
                </a:solidFill>
                <a:effectLst/>
                <a:latin typeface="Montserrat" panose="00000500000000000000" pitchFamily="2" charset="0"/>
              </a:rPr>
              <a:t>en</a:t>
            </a:r>
            <a:r>
              <a:rPr lang="en-US" b="0" i="0" dirty="0">
                <a:solidFill>
                  <a:srgbClr val="333333"/>
                </a:solidFill>
                <a:effectLst/>
                <a:latin typeface="Montserrat" panose="00000500000000000000" pitchFamily="2" charset="0"/>
              </a:rPr>
              <a:t> formular: </a:t>
            </a:r>
            <a:r>
              <a:rPr lang="en-US" b="0" i="0" u="none" strike="noStrike" dirty="0">
                <a:solidFill>
                  <a:srgbClr val="567EBF"/>
                </a:solidFill>
                <a:effectLst/>
                <a:latin typeface="Montserrat" panose="00000500000000000000" pitchFamily="2" charset="0"/>
                <a:hlinkClick r:id="rId4"/>
              </a:rPr>
              <a:t> form.</a:t>
            </a:r>
            <a:r>
              <a:rPr lang="en-US" b="0" i="0" u="none" strike="noStrike" dirty="0">
                <a:solidFill>
                  <a:srgbClr val="567EBF"/>
                </a:solidFill>
                <a:effectLst/>
                <a:latin typeface="Montserrat" panose="00000500000000000000" pitchFamily="2" charset="0"/>
              </a:rPr>
              <a:t> Vi </a:t>
            </a:r>
            <a:r>
              <a:rPr lang="en-US" b="0" i="0" u="none" strike="noStrike" dirty="0" err="1">
                <a:solidFill>
                  <a:srgbClr val="567EBF"/>
                </a:solidFill>
                <a:effectLst/>
                <a:latin typeface="Montserrat" panose="00000500000000000000" pitchFamily="2" charset="0"/>
              </a:rPr>
              <a:t>skal</a:t>
            </a:r>
            <a:r>
              <a:rPr lang="en-US" b="0" i="0" u="none" strike="noStrike" dirty="0">
                <a:solidFill>
                  <a:srgbClr val="567EBF"/>
                </a:solidFill>
                <a:effectLst/>
                <a:latin typeface="Montserrat" panose="00000500000000000000" pitchFamily="2" charset="0"/>
              </a:rPr>
              <a:t> </a:t>
            </a:r>
            <a:r>
              <a:rPr lang="en-US" b="0" i="0" u="none" strike="noStrike" dirty="0" err="1">
                <a:solidFill>
                  <a:srgbClr val="567EBF"/>
                </a:solidFill>
                <a:effectLst/>
                <a:latin typeface="Montserrat" panose="00000500000000000000" pitchFamily="2" charset="0"/>
              </a:rPr>
              <a:t>bruge</a:t>
            </a:r>
            <a:r>
              <a:rPr lang="en-US" b="0" i="0" u="none" strike="noStrike" dirty="0">
                <a:solidFill>
                  <a:srgbClr val="567EBF"/>
                </a:solidFill>
                <a:effectLst/>
                <a:latin typeface="Montserrat" panose="00000500000000000000" pitchFamily="2" charset="0"/>
              </a:rPr>
              <a:t>.</a:t>
            </a:r>
            <a:r>
              <a:rPr lang="en-US" b="0" i="0" dirty="0">
                <a:solidFill>
                  <a:srgbClr val="333333"/>
                </a:solidFill>
                <a:effectLst/>
                <a:latin typeface="Montserrat" panose="00000500000000000000" pitchFamily="2" charset="0"/>
              </a:rPr>
              <a:t> </a:t>
            </a:r>
            <a:endParaRPr lang="da-DK" dirty="0"/>
          </a:p>
        </p:txBody>
      </p:sp>
      <p:sp>
        <p:nvSpPr>
          <p:cNvPr id="4" name="Pladsholder til slidenummer 3"/>
          <p:cNvSpPr>
            <a:spLocks noGrp="1"/>
          </p:cNvSpPr>
          <p:nvPr>
            <p:ph type="sldNum" sz="quarter" idx="5"/>
          </p:nvPr>
        </p:nvSpPr>
        <p:spPr/>
        <p:txBody>
          <a:bodyPr/>
          <a:lstStyle/>
          <a:p>
            <a:fld id="{FA79C209-404A-4271-899D-C2BB3B668C51}" type="slidenum">
              <a:rPr lang="da-DK" smtClean="0"/>
              <a:t>23</a:t>
            </a:fld>
            <a:endParaRPr lang="da-DK"/>
          </a:p>
        </p:txBody>
      </p:sp>
    </p:spTree>
    <p:extLst>
      <p:ext uri="{BB962C8B-B14F-4D97-AF65-F5344CB8AC3E}">
        <p14:creationId xmlns:p14="http://schemas.microsoft.com/office/powerpoint/2010/main" val="29765184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Står vi med nogle konkrete spørgsmål om de etiske guidelines, har ICF samlet en liste over Ofte Stillede Spørgsmål, som er organiseret efter hvilken standard, de </a:t>
            </a:r>
            <a:r>
              <a:rPr lang="da-DK" dirty="0" err="1"/>
              <a:t>hidhører</a:t>
            </a:r>
            <a:r>
              <a:rPr lang="da-DK" dirty="0"/>
              <a:t>. Et spørgsmål kan for eksempel være:</a:t>
            </a:r>
          </a:p>
          <a:p>
            <a:pPr algn="l"/>
            <a:r>
              <a:rPr lang="en-US" b="0" i="1" dirty="0" err="1">
                <a:solidFill>
                  <a:srgbClr val="333333"/>
                </a:solidFill>
                <a:effectLst/>
                <a:latin typeface="Montserrat" panose="00000500000000000000" pitchFamily="2" charset="0"/>
              </a:rPr>
              <a:t>Spørgsmål</a:t>
            </a:r>
            <a:r>
              <a:rPr lang="en-US" b="0" i="1" dirty="0">
                <a:solidFill>
                  <a:srgbClr val="333333"/>
                </a:solidFill>
                <a:effectLst/>
                <a:latin typeface="Montserrat" panose="00000500000000000000" pitchFamily="2" charset="0"/>
              </a:rPr>
              <a:t>: Min nye </a:t>
            </a:r>
            <a:r>
              <a:rPr lang="en-US" b="0" i="1" dirty="0" err="1">
                <a:solidFill>
                  <a:srgbClr val="333333"/>
                </a:solidFill>
                <a:effectLst/>
                <a:latin typeface="Montserrat" panose="00000500000000000000" pitchFamily="2" charset="0"/>
              </a:rPr>
              <a:t>klients</a:t>
            </a:r>
            <a:r>
              <a:rPr lang="en-US" b="0" i="1" dirty="0">
                <a:solidFill>
                  <a:srgbClr val="333333"/>
                </a:solidFill>
                <a:effectLst/>
                <a:latin typeface="Montserrat" panose="00000500000000000000" pitchFamily="2" charset="0"/>
              </a:rPr>
              <a:t> chef </a:t>
            </a:r>
            <a:r>
              <a:rPr lang="en-US" b="0" i="1" dirty="0" err="1">
                <a:solidFill>
                  <a:srgbClr val="333333"/>
                </a:solidFill>
                <a:effectLst/>
                <a:latin typeface="Montserrat" panose="00000500000000000000" pitchFamily="2" charset="0"/>
              </a:rPr>
              <a:t>har</a:t>
            </a:r>
            <a:r>
              <a:rPr lang="en-US" b="0" i="1" dirty="0">
                <a:solidFill>
                  <a:srgbClr val="333333"/>
                </a:solidFill>
                <a:effectLst/>
                <a:latin typeface="Montserrat" panose="00000500000000000000" pitchFamily="2" charset="0"/>
              </a:rPr>
              <a:t> et </a:t>
            </a:r>
            <a:r>
              <a:rPr lang="en-US" b="0" i="1" dirty="0" err="1">
                <a:solidFill>
                  <a:srgbClr val="333333"/>
                </a:solidFill>
                <a:effectLst/>
                <a:latin typeface="Montserrat" panose="00000500000000000000" pitchFamily="2" charset="0"/>
              </a:rPr>
              <a:t>mål</a:t>
            </a:r>
            <a:r>
              <a:rPr lang="en-US" b="0" i="1" dirty="0">
                <a:solidFill>
                  <a:srgbClr val="333333"/>
                </a:solidFill>
                <a:effectLst/>
                <a:latin typeface="Montserrat" panose="00000500000000000000" pitchFamily="2" charset="0"/>
              </a:rPr>
              <a:t> med </a:t>
            </a:r>
            <a:r>
              <a:rPr lang="en-US" b="0" i="1" dirty="0" err="1">
                <a:solidFill>
                  <a:srgbClr val="333333"/>
                </a:solidFill>
                <a:effectLst/>
                <a:latin typeface="Montserrat" panose="00000500000000000000" pitchFamily="2" charset="0"/>
              </a:rPr>
              <a:t>coachingen</a:t>
            </a:r>
            <a:r>
              <a:rPr lang="en-US" b="0" i="1" dirty="0">
                <a:solidFill>
                  <a:srgbClr val="333333"/>
                </a:solidFill>
                <a:effectLst/>
                <a:latin typeface="Montserrat" panose="00000500000000000000" pitchFamily="2" charset="0"/>
              </a:rPr>
              <a:t>, </a:t>
            </a:r>
            <a:r>
              <a:rPr lang="en-US" b="0" i="1" dirty="0" err="1">
                <a:solidFill>
                  <a:srgbClr val="333333"/>
                </a:solidFill>
                <a:effectLst/>
                <a:latin typeface="Montserrat" panose="00000500000000000000" pitchFamily="2" charset="0"/>
              </a:rPr>
              <a:t>som</a:t>
            </a:r>
            <a:r>
              <a:rPr lang="en-US" b="0" i="1" dirty="0">
                <a:solidFill>
                  <a:srgbClr val="333333"/>
                </a:solidFill>
                <a:effectLst/>
                <a:latin typeface="Montserrat" panose="00000500000000000000" pitchFamily="2" charset="0"/>
              </a:rPr>
              <a:t> </a:t>
            </a:r>
            <a:r>
              <a:rPr lang="en-US" b="0" i="1" dirty="0" err="1">
                <a:solidFill>
                  <a:srgbClr val="333333"/>
                </a:solidFill>
                <a:effectLst/>
                <a:latin typeface="Montserrat" panose="00000500000000000000" pitchFamily="2" charset="0"/>
              </a:rPr>
              <a:t>han</a:t>
            </a:r>
            <a:r>
              <a:rPr lang="en-US" b="0" i="1" dirty="0">
                <a:solidFill>
                  <a:srgbClr val="333333"/>
                </a:solidFill>
                <a:effectLst/>
                <a:latin typeface="Montserrat" panose="00000500000000000000" pitchFamily="2" charset="0"/>
              </a:rPr>
              <a:t> </a:t>
            </a:r>
            <a:r>
              <a:rPr lang="en-US" b="0" i="1" dirty="0" err="1">
                <a:solidFill>
                  <a:srgbClr val="333333"/>
                </a:solidFill>
                <a:effectLst/>
                <a:latin typeface="Montserrat" panose="00000500000000000000" pitchFamily="2" charset="0"/>
              </a:rPr>
              <a:t>ikke</a:t>
            </a:r>
            <a:r>
              <a:rPr lang="en-US" b="0" i="1" dirty="0">
                <a:solidFill>
                  <a:srgbClr val="333333"/>
                </a:solidFill>
                <a:effectLst/>
                <a:latin typeface="Montserrat" panose="00000500000000000000" pitchFamily="2" charset="0"/>
              </a:rPr>
              <a:t> </a:t>
            </a:r>
            <a:r>
              <a:rPr lang="en-US" b="0" i="1" dirty="0" err="1">
                <a:solidFill>
                  <a:srgbClr val="333333"/>
                </a:solidFill>
                <a:effectLst/>
                <a:latin typeface="Montserrat" panose="00000500000000000000" pitchFamily="2" charset="0"/>
              </a:rPr>
              <a:t>ønsker</a:t>
            </a:r>
            <a:r>
              <a:rPr lang="en-US" b="0" i="1" dirty="0">
                <a:solidFill>
                  <a:srgbClr val="333333"/>
                </a:solidFill>
                <a:effectLst/>
                <a:latin typeface="Montserrat" panose="00000500000000000000" pitchFamily="2" charset="0"/>
              </a:rPr>
              <a:t>, at min </a:t>
            </a:r>
            <a:r>
              <a:rPr lang="en-US" b="0" i="1" dirty="0" err="1">
                <a:solidFill>
                  <a:srgbClr val="333333"/>
                </a:solidFill>
                <a:effectLst/>
                <a:latin typeface="Montserrat" panose="00000500000000000000" pitchFamily="2" charset="0"/>
              </a:rPr>
              <a:t>klient</a:t>
            </a:r>
            <a:r>
              <a:rPr lang="en-US" b="0" i="1" dirty="0">
                <a:solidFill>
                  <a:srgbClr val="333333"/>
                </a:solidFill>
                <a:effectLst/>
                <a:latin typeface="Montserrat" panose="00000500000000000000" pitchFamily="2" charset="0"/>
              </a:rPr>
              <a:t> </a:t>
            </a:r>
            <a:r>
              <a:rPr lang="en-US" b="0" i="1" dirty="0" err="1">
                <a:solidFill>
                  <a:srgbClr val="333333"/>
                </a:solidFill>
                <a:effectLst/>
                <a:latin typeface="Montserrat" panose="00000500000000000000" pitchFamily="2" charset="0"/>
              </a:rPr>
              <a:t>skal</a:t>
            </a:r>
            <a:r>
              <a:rPr lang="en-US" b="0" i="1" dirty="0">
                <a:solidFill>
                  <a:srgbClr val="333333"/>
                </a:solidFill>
                <a:effectLst/>
                <a:latin typeface="Montserrat" panose="00000500000000000000" pitchFamily="2" charset="0"/>
              </a:rPr>
              <a:t> vide </a:t>
            </a:r>
            <a:r>
              <a:rPr lang="en-US" b="0" i="1" dirty="0" err="1">
                <a:solidFill>
                  <a:srgbClr val="333333"/>
                </a:solidFill>
                <a:effectLst/>
                <a:latin typeface="Montserrat" panose="00000500000000000000" pitchFamily="2" charset="0"/>
              </a:rPr>
              <a:t>noget</a:t>
            </a:r>
            <a:r>
              <a:rPr lang="en-US" b="0" i="1" dirty="0">
                <a:solidFill>
                  <a:srgbClr val="333333"/>
                </a:solidFill>
                <a:effectLst/>
                <a:latin typeface="Montserrat" panose="00000500000000000000" pitchFamily="2" charset="0"/>
              </a:rPr>
              <a:t> </a:t>
            </a:r>
            <a:r>
              <a:rPr lang="en-US" b="0" i="1" dirty="0" err="1">
                <a:solidFill>
                  <a:srgbClr val="333333"/>
                </a:solidFill>
                <a:effectLst/>
                <a:latin typeface="Montserrat" panose="00000500000000000000" pitchFamily="2" charset="0"/>
              </a:rPr>
              <a:t>om.</a:t>
            </a:r>
            <a:r>
              <a:rPr lang="en-US" b="0" i="1" dirty="0">
                <a:solidFill>
                  <a:srgbClr val="333333"/>
                </a:solidFill>
                <a:effectLst/>
                <a:latin typeface="Montserrat" panose="00000500000000000000" pitchFamily="2" charset="0"/>
              </a:rPr>
              <a:t> </a:t>
            </a:r>
            <a:r>
              <a:rPr lang="en-US" b="0" i="1" dirty="0" err="1">
                <a:solidFill>
                  <a:srgbClr val="333333"/>
                </a:solidFill>
                <a:effectLst/>
                <a:latin typeface="Montserrat" panose="00000500000000000000" pitchFamily="2" charset="0"/>
              </a:rPr>
              <a:t>Jeg</a:t>
            </a:r>
            <a:r>
              <a:rPr lang="en-US" b="0" i="1" dirty="0">
                <a:solidFill>
                  <a:srgbClr val="333333"/>
                </a:solidFill>
                <a:effectLst/>
                <a:latin typeface="Montserrat" panose="00000500000000000000" pitchFamily="2" charset="0"/>
              </a:rPr>
              <a:t> </a:t>
            </a:r>
            <a:r>
              <a:rPr lang="en-US" b="0" i="1" dirty="0" err="1">
                <a:solidFill>
                  <a:srgbClr val="333333"/>
                </a:solidFill>
                <a:effectLst/>
                <a:latin typeface="Montserrat" panose="00000500000000000000" pitchFamily="2" charset="0"/>
              </a:rPr>
              <a:t>bliver</a:t>
            </a:r>
            <a:r>
              <a:rPr lang="en-US" b="0" i="1" dirty="0">
                <a:solidFill>
                  <a:srgbClr val="333333"/>
                </a:solidFill>
                <a:effectLst/>
                <a:latin typeface="Montserrat" panose="00000500000000000000" pitchFamily="2" charset="0"/>
              </a:rPr>
              <a:t> </a:t>
            </a:r>
            <a:r>
              <a:rPr lang="en-US" b="0" i="1" dirty="0" err="1">
                <a:solidFill>
                  <a:srgbClr val="333333"/>
                </a:solidFill>
                <a:effectLst/>
                <a:latin typeface="Montserrat" panose="00000500000000000000" pitchFamily="2" charset="0"/>
              </a:rPr>
              <a:t>betalt</a:t>
            </a:r>
            <a:r>
              <a:rPr lang="en-US" b="0" i="1" dirty="0">
                <a:solidFill>
                  <a:srgbClr val="333333"/>
                </a:solidFill>
                <a:effectLst/>
                <a:latin typeface="Montserrat" panose="00000500000000000000" pitchFamily="2" charset="0"/>
              </a:rPr>
              <a:t> </a:t>
            </a:r>
            <a:r>
              <a:rPr lang="en-US" b="0" i="1" dirty="0" err="1">
                <a:solidFill>
                  <a:srgbClr val="333333"/>
                </a:solidFill>
                <a:effectLst/>
                <a:latin typeface="Montserrat" panose="00000500000000000000" pitchFamily="2" charset="0"/>
              </a:rPr>
              <a:t>af</a:t>
            </a:r>
            <a:r>
              <a:rPr lang="en-US" b="0" i="1" dirty="0">
                <a:solidFill>
                  <a:srgbClr val="333333"/>
                </a:solidFill>
                <a:effectLst/>
                <a:latin typeface="Montserrat" panose="00000500000000000000" pitchFamily="2" charset="0"/>
              </a:rPr>
              <a:t> </a:t>
            </a:r>
            <a:r>
              <a:rPr lang="en-US" b="0" i="1" dirty="0" err="1">
                <a:solidFill>
                  <a:srgbClr val="333333"/>
                </a:solidFill>
                <a:effectLst/>
                <a:latin typeface="Montserrat" panose="00000500000000000000" pitchFamily="2" charset="0"/>
              </a:rPr>
              <a:t>chefens</a:t>
            </a:r>
            <a:r>
              <a:rPr lang="en-US" b="0" i="1" dirty="0">
                <a:solidFill>
                  <a:srgbClr val="333333"/>
                </a:solidFill>
                <a:effectLst/>
                <a:latin typeface="Montserrat" panose="00000500000000000000" pitchFamily="2" charset="0"/>
              </a:rPr>
              <a:t> budget. </a:t>
            </a:r>
            <a:r>
              <a:rPr lang="en-US" b="0" i="1" dirty="0" err="1">
                <a:solidFill>
                  <a:srgbClr val="333333"/>
                </a:solidFill>
                <a:effectLst/>
                <a:latin typeface="Montserrat" panose="00000500000000000000" pitchFamily="2" charset="0"/>
              </a:rPr>
              <a:t>Må</a:t>
            </a:r>
            <a:r>
              <a:rPr lang="en-US" b="0" i="1" dirty="0">
                <a:solidFill>
                  <a:srgbClr val="333333"/>
                </a:solidFill>
                <a:effectLst/>
                <a:latin typeface="Montserrat" panose="00000500000000000000" pitchFamily="2" charset="0"/>
              </a:rPr>
              <a:t> </a:t>
            </a:r>
            <a:r>
              <a:rPr lang="en-US" b="0" i="1" dirty="0" err="1">
                <a:solidFill>
                  <a:srgbClr val="333333"/>
                </a:solidFill>
                <a:effectLst/>
                <a:latin typeface="Montserrat" panose="00000500000000000000" pitchFamily="2" charset="0"/>
              </a:rPr>
              <a:t>jeg</a:t>
            </a:r>
            <a:r>
              <a:rPr lang="en-US" b="0" i="1" dirty="0">
                <a:solidFill>
                  <a:srgbClr val="333333"/>
                </a:solidFill>
                <a:effectLst/>
                <a:latin typeface="Montserrat" panose="00000500000000000000" pitchFamily="2" charset="0"/>
              </a:rPr>
              <a:t> </a:t>
            </a:r>
            <a:r>
              <a:rPr lang="en-US" b="0" i="1" dirty="0" err="1">
                <a:solidFill>
                  <a:srgbClr val="333333"/>
                </a:solidFill>
                <a:effectLst/>
                <a:latin typeface="Montserrat" panose="00000500000000000000" pitchFamily="2" charset="0"/>
              </a:rPr>
              <a:t>forholde</a:t>
            </a:r>
            <a:r>
              <a:rPr lang="en-US" b="0" i="1" dirty="0">
                <a:solidFill>
                  <a:srgbClr val="333333"/>
                </a:solidFill>
                <a:effectLst/>
                <a:latin typeface="Montserrat" panose="00000500000000000000" pitchFamily="2" charset="0"/>
              </a:rPr>
              <a:t> min </a:t>
            </a:r>
            <a:r>
              <a:rPr lang="en-US" b="0" i="1" dirty="0" err="1">
                <a:solidFill>
                  <a:srgbClr val="333333"/>
                </a:solidFill>
                <a:effectLst/>
                <a:latin typeface="Montserrat" panose="00000500000000000000" pitchFamily="2" charset="0"/>
              </a:rPr>
              <a:t>klient</a:t>
            </a:r>
            <a:r>
              <a:rPr lang="en-US" b="0" i="1" dirty="0">
                <a:solidFill>
                  <a:srgbClr val="333333"/>
                </a:solidFill>
                <a:effectLst/>
                <a:latin typeface="Montserrat" panose="00000500000000000000" pitchFamily="2" charset="0"/>
              </a:rPr>
              <a:t> </a:t>
            </a:r>
            <a:r>
              <a:rPr lang="en-US" b="0" i="1" dirty="0" err="1">
                <a:solidFill>
                  <a:srgbClr val="333333"/>
                </a:solidFill>
                <a:effectLst/>
                <a:latin typeface="Montserrat" panose="00000500000000000000" pitchFamily="2" charset="0"/>
              </a:rPr>
              <a:t>denne</a:t>
            </a:r>
            <a:r>
              <a:rPr lang="en-US" b="0" i="1" dirty="0">
                <a:solidFill>
                  <a:srgbClr val="333333"/>
                </a:solidFill>
                <a:effectLst/>
                <a:latin typeface="Montserrat" panose="00000500000000000000" pitchFamily="2" charset="0"/>
              </a:rPr>
              <a:t> information?: </a:t>
            </a:r>
            <a:endParaRPr lang="en-US" b="0" i="0" dirty="0">
              <a:solidFill>
                <a:srgbClr val="333333"/>
              </a:solidFill>
              <a:effectLst/>
              <a:latin typeface="Montserrat" panose="00000500000000000000" pitchFamily="2" charset="0"/>
            </a:endParaRPr>
          </a:p>
          <a:p>
            <a:pPr algn="l"/>
            <a:r>
              <a:rPr lang="en-US" b="0" i="0" dirty="0">
                <a:solidFill>
                  <a:srgbClr val="333333"/>
                </a:solidFill>
                <a:effectLst/>
                <a:latin typeface="Montserrat" panose="00000500000000000000" pitchFamily="2" charset="0"/>
              </a:rPr>
              <a:t>Svar: Dette giver </a:t>
            </a:r>
            <a:r>
              <a:rPr lang="en-US" b="0" i="0" dirty="0" err="1">
                <a:solidFill>
                  <a:srgbClr val="333333"/>
                </a:solidFill>
                <a:effectLst/>
                <a:latin typeface="Montserrat" panose="00000500000000000000" pitchFamily="2" charset="0"/>
              </a:rPr>
              <a:t>grundlag</a:t>
            </a:r>
            <a:r>
              <a:rPr lang="en-US" b="0" i="0" dirty="0">
                <a:solidFill>
                  <a:srgbClr val="333333"/>
                </a:solidFill>
                <a:effectLst/>
                <a:latin typeface="Montserrat" panose="00000500000000000000" pitchFamily="2" charset="0"/>
              </a:rPr>
              <a:t> for </a:t>
            </a:r>
            <a:r>
              <a:rPr lang="en-US" b="0" i="0" dirty="0" err="1">
                <a:solidFill>
                  <a:srgbClr val="333333"/>
                </a:solidFill>
                <a:effectLst/>
                <a:latin typeface="Montserrat" panose="00000500000000000000" pitchFamily="2" charset="0"/>
              </a:rPr>
              <a:t>en</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etisk</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konflikt</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Hvordan</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kan</a:t>
            </a:r>
            <a:r>
              <a:rPr lang="en-US" b="0" i="0" dirty="0">
                <a:solidFill>
                  <a:srgbClr val="333333"/>
                </a:solidFill>
                <a:effectLst/>
                <a:latin typeface="Montserrat" panose="00000500000000000000" pitchFamily="2" charset="0"/>
              </a:rPr>
              <a:t> du </a:t>
            </a:r>
            <a:r>
              <a:rPr lang="en-US" b="0" i="0" dirty="0" err="1">
                <a:solidFill>
                  <a:srgbClr val="333333"/>
                </a:solidFill>
                <a:effectLst/>
                <a:latin typeface="Montserrat" panose="00000500000000000000" pitchFamily="2" charset="0"/>
              </a:rPr>
              <a:t>coache</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nogen</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uden</a:t>
            </a:r>
            <a:r>
              <a:rPr lang="en-US" b="0" i="0" dirty="0">
                <a:solidFill>
                  <a:srgbClr val="333333"/>
                </a:solidFill>
                <a:effectLst/>
                <a:latin typeface="Montserrat" panose="00000500000000000000" pitchFamily="2" charset="0"/>
              </a:rPr>
              <a:t> at have </a:t>
            </a:r>
            <a:r>
              <a:rPr lang="en-US" b="0" i="0" dirty="0" err="1">
                <a:solidFill>
                  <a:srgbClr val="333333"/>
                </a:solidFill>
                <a:effectLst/>
                <a:latin typeface="Montserrat" panose="00000500000000000000" pitchFamily="2" charset="0"/>
              </a:rPr>
              <a:t>klarhed</a:t>
            </a:r>
            <a:r>
              <a:rPr lang="en-US" b="0" i="0" dirty="0">
                <a:solidFill>
                  <a:srgbClr val="333333"/>
                </a:solidFill>
                <a:effectLst/>
                <a:latin typeface="Montserrat" panose="00000500000000000000" pitchFamily="2" charset="0"/>
              </a:rPr>
              <a:t> for </a:t>
            </a:r>
            <a:r>
              <a:rPr lang="en-US" b="0" i="0" dirty="0" err="1">
                <a:solidFill>
                  <a:srgbClr val="333333"/>
                </a:solidFill>
                <a:effectLst/>
                <a:latin typeface="Montserrat" panose="00000500000000000000" pitchFamily="2" charset="0"/>
              </a:rPr>
              <a:t>og</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aftale</a:t>
            </a:r>
            <a:r>
              <a:rPr lang="en-US" b="0" i="0" dirty="0">
                <a:solidFill>
                  <a:srgbClr val="333333"/>
                </a:solidFill>
                <a:effectLst/>
                <a:latin typeface="Montserrat" panose="00000500000000000000" pitchFamily="2" charset="0"/>
              </a:rPr>
              <a:t> om, </a:t>
            </a:r>
            <a:r>
              <a:rPr lang="en-US" b="0" i="0" dirty="0" err="1">
                <a:solidFill>
                  <a:srgbClr val="333333"/>
                </a:solidFill>
                <a:effectLst/>
                <a:latin typeface="Montserrat" panose="00000500000000000000" pitchFamily="2" charset="0"/>
              </a:rPr>
              <a:t>hvad</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coachingen</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går</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ud</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på</a:t>
            </a:r>
            <a:r>
              <a:rPr lang="en-US" b="0" i="0" dirty="0">
                <a:solidFill>
                  <a:srgbClr val="333333"/>
                </a:solidFill>
                <a:effectLst/>
                <a:latin typeface="Montserrat" panose="00000500000000000000" pitchFamily="2" charset="0"/>
              </a:rPr>
              <a:t>? Det, du </a:t>
            </a:r>
            <a:r>
              <a:rPr lang="en-US" b="0" i="0" dirty="0" err="1">
                <a:solidFill>
                  <a:srgbClr val="333333"/>
                </a:solidFill>
                <a:effectLst/>
                <a:latin typeface="Montserrat" panose="00000500000000000000" pitchFamily="2" charset="0"/>
              </a:rPr>
              <a:t>har</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lavet</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aftale</a:t>
            </a:r>
            <a:r>
              <a:rPr lang="en-US" b="0" i="0" dirty="0">
                <a:solidFill>
                  <a:srgbClr val="333333"/>
                </a:solidFill>
                <a:effectLst/>
                <a:latin typeface="Montserrat" panose="00000500000000000000" pitchFamily="2" charset="0"/>
              </a:rPr>
              <a:t> om, </a:t>
            </a:r>
            <a:r>
              <a:rPr lang="en-US" b="0" i="0" dirty="0" err="1">
                <a:solidFill>
                  <a:srgbClr val="333333"/>
                </a:solidFill>
                <a:effectLst/>
                <a:latin typeface="Montserrat" panose="00000500000000000000" pitchFamily="2" charset="0"/>
              </a:rPr>
              <a:t>og</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som</a:t>
            </a:r>
            <a:r>
              <a:rPr lang="en-US" b="0" i="0" dirty="0">
                <a:solidFill>
                  <a:srgbClr val="333333"/>
                </a:solidFill>
                <a:effectLst/>
                <a:latin typeface="Montserrat" panose="00000500000000000000" pitchFamily="2" charset="0"/>
              </a:rPr>
              <a:t> alle </a:t>
            </a:r>
            <a:r>
              <a:rPr lang="en-US" b="0" i="0" dirty="0" err="1">
                <a:solidFill>
                  <a:srgbClr val="333333"/>
                </a:solidFill>
                <a:effectLst/>
                <a:latin typeface="Montserrat" panose="00000500000000000000" pitchFamily="2" charset="0"/>
              </a:rPr>
              <a:t>tre</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parter</a:t>
            </a:r>
            <a:r>
              <a:rPr lang="en-US" b="0" i="0" dirty="0">
                <a:solidFill>
                  <a:srgbClr val="333333"/>
                </a:solidFill>
                <a:effectLst/>
                <a:latin typeface="Montserrat" panose="00000500000000000000" pitchFamily="2" charset="0"/>
              </a:rPr>
              <a:t> er </a:t>
            </a:r>
            <a:r>
              <a:rPr lang="en-US" b="0" i="0" dirty="0" err="1">
                <a:solidFill>
                  <a:srgbClr val="333333"/>
                </a:solidFill>
                <a:effectLst/>
                <a:latin typeface="Montserrat" panose="00000500000000000000" pitchFamily="2" charset="0"/>
              </a:rPr>
              <a:t>blevet</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enige</a:t>
            </a:r>
            <a:r>
              <a:rPr lang="en-US" b="0" i="0" dirty="0">
                <a:solidFill>
                  <a:srgbClr val="333333"/>
                </a:solidFill>
                <a:effectLst/>
                <a:latin typeface="Montserrat" panose="00000500000000000000" pitchFamily="2" charset="0"/>
              </a:rPr>
              <a:t> om er det acceptable = det, der </a:t>
            </a:r>
            <a:r>
              <a:rPr lang="en-US" b="0" i="0" dirty="0" err="1">
                <a:solidFill>
                  <a:srgbClr val="333333"/>
                </a:solidFill>
                <a:effectLst/>
                <a:latin typeface="Montserrat" panose="00000500000000000000" pitchFamily="2" charset="0"/>
              </a:rPr>
              <a:t>skal</a:t>
            </a:r>
            <a:r>
              <a:rPr lang="en-US" b="0" i="0" dirty="0">
                <a:solidFill>
                  <a:srgbClr val="333333"/>
                </a:solidFill>
                <a:effectLst/>
                <a:latin typeface="Montserrat" panose="00000500000000000000" pitchFamily="2" charset="0"/>
              </a:rPr>
              <a:t> coaches </a:t>
            </a:r>
            <a:r>
              <a:rPr lang="en-US" b="0" i="0" dirty="0" err="1">
                <a:solidFill>
                  <a:srgbClr val="333333"/>
                </a:solidFill>
                <a:effectLst/>
                <a:latin typeface="Montserrat" panose="00000500000000000000" pitchFamily="2" charset="0"/>
              </a:rPr>
              <a:t>på</a:t>
            </a:r>
            <a:r>
              <a:rPr lang="en-US" b="0" i="0" dirty="0">
                <a:solidFill>
                  <a:srgbClr val="333333"/>
                </a:solidFill>
                <a:effectLst/>
                <a:latin typeface="Montserrat" panose="00000500000000000000" pitchFamily="2" charset="0"/>
              </a:rPr>
              <a:t>.</a:t>
            </a:r>
          </a:p>
          <a:p>
            <a:pPr algn="l"/>
            <a:endParaRPr lang="en-US" b="0" i="0" dirty="0">
              <a:solidFill>
                <a:srgbClr val="333333"/>
              </a:solidFill>
              <a:effectLst/>
              <a:latin typeface="Montserrat" panose="00000500000000000000" pitchFamily="2" charset="0"/>
            </a:endParaRPr>
          </a:p>
          <a:p>
            <a:pPr algn="l"/>
            <a:r>
              <a:rPr lang="en-US" b="0" i="1" dirty="0" err="1">
                <a:solidFill>
                  <a:srgbClr val="333333"/>
                </a:solidFill>
                <a:effectLst/>
                <a:latin typeface="Montserrat" panose="00000500000000000000" pitchFamily="2" charset="0"/>
              </a:rPr>
              <a:t>Spørgsmål</a:t>
            </a:r>
            <a:r>
              <a:rPr lang="en-US" b="0" i="1" dirty="0">
                <a:solidFill>
                  <a:srgbClr val="333333"/>
                </a:solidFill>
                <a:effectLst/>
                <a:latin typeface="Montserrat" panose="00000500000000000000" pitchFamily="2" charset="0"/>
              </a:rPr>
              <a:t>: Min </a:t>
            </a:r>
            <a:r>
              <a:rPr lang="en-US" b="0" i="1" dirty="0" err="1">
                <a:solidFill>
                  <a:srgbClr val="333333"/>
                </a:solidFill>
                <a:effectLst/>
                <a:latin typeface="Montserrat" panose="00000500000000000000" pitchFamily="2" charset="0"/>
              </a:rPr>
              <a:t>klient</a:t>
            </a:r>
            <a:r>
              <a:rPr lang="en-US" b="0" i="1" dirty="0">
                <a:solidFill>
                  <a:srgbClr val="333333"/>
                </a:solidFill>
                <a:effectLst/>
                <a:latin typeface="Montserrat" panose="00000500000000000000" pitchFamily="2" charset="0"/>
              </a:rPr>
              <a:t> </a:t>
            </a:r>
            <a:r>
              <a:rPr lang="en-US" b="0" i="1" dirty="0" err="1">
                <a:solidFill>
                  <a:srgbClr val="333333"/>
                </a:solidFill>
                <a:effectLst/>
                <a:latin typeface="Montserrat" panose="00000500000000000000" pitchFamily="2" charset="0"/>
              </a:rPr>
              <a:t>har</a:t>
            </a:r>
            <a:r>
              <a:rPr lang="en-US" b="0" i="1" dirty="0">
                <a:solidFill>
                  <a:srgbClr val="333333"/>
                </a:solidFill>
                <a:effectLst/>
                <a:latin typeface="Montserrat" panose="00000500000000000000" pitchFamily="2" charset="0"/>
              </a:rPr>
              <a:t> </a:t>
            </a:r>
            <a:r>
              <a:rPr lang="en-US" b="0" i="1" dirty="0" err="1">
                <a:solidFill>
                  <a:srgbClr val="333333"/>
                </a:solidFill>
                <a:effectLst/>
                <a:latin typeface="Montserrat" panose="00000500000000000000" pitchFamily="2" charset="0"/>
              </a:rPr>
              <a:t>betalt</a:t>
            </a:r>
            <a:r>
              <a:rPr lang="en-US" b="0" i="1" dirty="0">
                <a:solidFill>
                  <a:srgbClr val="333333"/>
                </a:solidFill>
                <a:effectLst/>
                <a:latin typeface="Montserrat" panose="00000500000000000000" pitchFamily="2" charset="0"/>
              </a:rPr>
              <a:t> den </a:t>
            </a:r>
            <a:r>
              <a:rPr lang="en-US" b="0" i="1" dirty="0" err="1">
                <a:solidFill>
                  <a:srgbClr val="333333"/>
                </a:solidFill>
                <a:effectLst/>
                <a:latin typeface="Montserrat" panose="00000500000000000000" pitchFamily="2" charset="0"/>
              </a:rPr>
              <a:t>fulde</a:t>
            </a:r>
            <a:r>
              <a:rPr lang="en-US" b="0" i="1" dirty="0">
                <a:solidFill>
                  <a:srgbClr val="333333"/>
                </a:solidFill>
                <a:effectLst/>
                <a:latin typeface="Montserrat" panose="00000500000000000000" pitchFamily="2" charset="0"/>
              </a:rPr>
              <a:t> pris </a:t>
            </a:r>
            <a:r>
              <a:rPr lang="en-US" b="0" i="1" dirty="0" err="1">
                <a:solidFill>
                  <a:srgbClr val="333333"/>
                </a:solidFill>
                <a:effectLst/>
                <a:latin typeface="Montserrat" panose="00000500000000000000" pitchFamily="2" charset="0"/>
              </a:rPr>
              <a:t>på</a:t>
            </a:r>
            <a:r>
              <a:rPr lang="en-US" b="0" i="1" dirty="0">
                <a:solidFill>
                  <a:srgbClr val="333333"/>
                </a:solidFill>
                <a:effectLst/>
                <a:latin typeface="Montserrat" panose="00000500000000000000" pitchFamily="2" charset="0"/>
              </a:rPr>
              <a:t> </a:t>
            </a:r>
            <a:r>
              <a:rPr lang="en-US" b="0" i="1" dirty="0" err="1">
                <a:solidFill>
                  <a:srgbClr val="333333"/>
                </a:solidFill>
                <a:effectLst/>
                <a:latin typeface="Montserrat" panose="00000500000000000000" pitchFamily="2" charset="0"/>
              </a:rPr>
              <a:t>forhånd</a:t>
            </a:r>
            <a:r>
              <a:rPr lang="en-US" b="0" i="1" dirty="0">
                <a:solidFill>
                  <a:srgbClr val="333333"/>
                </a:solidFill>
                <a:effectLst/>
                <a:latin typeface="Montserrat" panose="00000500000000000000" pitchFamily="2" charset="0"/>
              </a:rPr>
              <a:t> for de 10 </a:t>
            </a:r>
            <a:r>
              <a:rPr lang="en-US" b="0" i="1" dirty="0" err="1">
                <a:solidFill>
                  <a:srgbClr val="333333"/>
                </a:solidFill>
                <a:effectLst/>
                <a:latin typeface="Montserrat" panose="00000500000000000000" pitchFamily="2" charset="0"/>
              </a:rPr>
              <a:t>coachingsessioner</a:t>
            </a:r>
            <a:r>
              <a:rPr lang="en-US" b="0" i="1" dirty="0">
                <a:solidFill>
                  <a:srgbClr val="333333"/>
                </a:solidFill>
                <a:effectLst/>
                <a:latin typeface="Montserrat" panose="00000500000000000000" pitchFamily="2" charset="0"/>
              </a:rPr>
              <a:t>, vi </a:t>
            </a:r>
            <a:r>
              <a:rPr lang="en-US" b="0" i="1" dirty="0" err="1">
                <a:solidFill>
                  <a:srgbClr val="333333"/>
                </a:solidFill>
                <a:effectLst/>
                <a:latin typeface="Montserrat" panose="00000500000000000000" pitchFamily="2" charset="0"/>
              </a:rPr>
              <a:t>har</a:t>
            </a:r>
            <a:r>
              <a:rPr lang="en-US" b="0" i="1" dirty="0">
                <a:solidFill>
                  <a:srgbClr val="333333"/>
                </a:solidFill>
                <a:effectLst/>
                <a:latin typeface="Montserrat" panose="00000500000000000000" pitchFamily="2" charset="0"/>
              </a:rPr>
              <a:t> </a:t>
            </a:r>
            <a:r>
              <a:rPr lang="en-US" b="0" i="1" dirty="0" err="1">
                <a:solidFill>
                  <a:srgbClr val="333333"/>
                </a:solidFill>
                <a:effectLst/>
                <a:latin typeface="Montserrat" panose="00000500000000000000" pitchFamily="2" charset="0"/>
              </a:rPr>
              <a:t>aftalt</a:t>
            </a:r>
            <a:r>
              <a:rPr lang="en-US" b="0" i="1" dirty="0">
                <a:solidFill>
                  <a:srgbClr val="333333"/>
                </a:solidFill>
                <a:effectLst/>
                <a:latin typeface="Montserrat" panose="00000500000000000000" pitchFamily="2" charset="0"/>
              </a:rPr>
              <a:t>. </a:t>
            </a:r>
            <a:r>
              <a:rPr lang="en-US" b="0" i="1" dirty="0" err="1">
                <a:solidFill>
                  <a:srgbClr val="333333"/>
                </a:solidFill>
                <a:effectLst/>
                <a:latin typeface="Montserrat" panose="00000500000000000000" pitchFamily="2" charset="0"/>
              </a:rPr>
              <a:t>Efter</a:t>
            </a:r>
            <a:r>
              <a:rPr lang="en-US" b="0" i="1" dirty="0">
                <a:solidFill>
                  <a:srgbClr val="333333"/>
                </a:solidFill>
                <a:effectLst/>
                <a:latin typeface="Montserrat" panose="00000500000000000000" pitchFamily="2" charset="0"/>
              </a:rPr>
              <a:t> </a:t>
            </a:r>
            <a:r>
              <a:rPr lang="en-US" b="0" i="1" dirty="0" err="1">
                <a:solidFill>
                  <a:srgbClr val="333333"/>
                </a:solidFill>
                <a:effectLst/>
                <a:latin typeface="Montserrat" panose="00000500000000000000" pitchFamily="2" charset="0"/>
              </a:rPr>
              <a:t>seks</a:t>
            </a:r>
            <a:r>
              <a:rPr lang="en-US" b="0" i="1" dirty="0">
                <a:solidFill>
                  <a:srgbClr val="333333"/>
                </a:solidFill>
                <a:effectLst/>
                <a:latin typeface="Montserrat" panose="00000500000000000000" pitchFamily="2" charset="0"/>
              </a:rPr>
              <a:t> </a:t>
            </a:r>
            <a:r>
              <a:rPr lang="en-US" b="0" i="1" dirty="0" err="1">
                <a:solidFill>
                  <a:srgbClr val="333333"/>
                </a:solidFill>
                <a:effectLst/>
                <a:latin typeface="Montserrat" panose="00000500000000000000" pitchFamily="2" charset="0"/>
              </a:rPr>
              <a:t>møder</a:t>
            </a:r>
            <a:r>
              <a:rPr lang="en-US" b="0" i="1" dirty="0">
                <a:solidFill>
                  <a:srgbClr val="333333"/>
                </a:solidFill>
                <a:effectLst/>
                <a:latin typeface="Montserrat" panose="00000500000000000000" pitchFamily="2" charset="0"/>
              </a:rPr>
              <a:t> </a:t>
            </a:r>
            <a:r>
              <a:rPr lang="en-US" b="0" i="1" dirty="0" err="1">
                <a:solidFill>
                  <a:srgbClr val="333333"/>
                </a:solidFill>
                <a:effectLst/>
                <a:latin typeface="Montserrat" panose="00000500000000000000" pitchFamily="2" charset="0"/>
              </a:rPr>
              <a:t>ønsker</a:t>
            </a:r>
            <a:r>
              <a:rPr lang="en-US" b="0" i="1" dirty="0">
                <a:solidFill>
                  <a:srgbClr val="333333"/>
                </a:solidFill>
                <a:effectLst/>
                <a:latin typeface="Montserrat" panose="00000500000000000000" pitchFamily="2" charset="0"/>
              </a:rPr>
              <a:t> min </a:t>
            </a:r>
            <a:r>
              <a:rPr lang="en-US" b="0" i="1" dirty="0" err="1">
                <a:solidFill>
                  <a:srgbClr val="333333"/>
                </a:solidFill>
                <a:effectLst/>
                <a:latin typeface="Montserrat" panose="00000500000000000000" pitchFamily="2" charset="0"/>
              </a:rPr>
              <a:t>klient</a:t>
            </a:r>
            <a:r>
              <a:rPr lang="en-US" b="0" i="1" dirty="0">
                <a:solidFill>
                  <a:srgbClr val="333333"/>
                </a:solidFill>
                <a:effectLst/>
                <a:latin typeface="Montserrat" panose="00000500000000000000" pitchFamily="2" charset="0"/>
              </a:rPr>
              <a:t> at </a:t>
            </a:r>
            <a:r>
              <a:rPr lang="en-US" b="0" i="1" dirty="0" err="1">
                <a:solidFill>
                  <a:srgbClr val="333333"/>
                </a:solidFill>
                <a:effectLst/>
                <a:latin typeface="Montserrat" panose="00000500000000000000" pitchFamily="2" charset="0"/>
              </a:rPr>
              <a:t>stoppe</a:t>
            </a:r>
            <a:r>
              <a:rPr lang="en-US" b="0" i="1" dirty="0">
                <a:solidFill>
                  <a:srgbClr val="333333"/>
                </a:solidFill>
                <a:effectLst/>
                <a:latin typeface="Montserrat" panose="00000500000000000000" pitchFamily="2" charset="0"/>
              </a:rPr>
              <a:t>. Hun </a:t>
            </a:r>
            <a:r>
              <a:rPr lang="en-US" b="0" i="1" dirty="0" err="1">
                <a:solidFill>
                  <a:srgbClr val="333333"/>
                </a:solidFill>
                <a:effectLst/>
                <a:latin typeface="Montserrat" panose="00000500000000000000" pitchFamily="2" charset="0"/>
              </a:rPr>
              <a:t>siger</a:t>
            </a:r>
            <a:r>
              <a:rPr lang="en-US" b="0" i="1" dirty="0">
                <a:solidFill>
                  <a:srgbClr val="333333"/>
                </a:solidFill>
                <a:effectLst/>
                <a:latin typeface="Montserrat" panose="00000500000000000000" pitchFamily="2" charset="0"/>
              </a:rPr>
              <a:t>, at </a:t>
            </a:r>
            <a:r>
              <a:rPr lang="en-US" b="0" i="1" dirty="0" err="1">
                <a:solidFill>
                  <a:srgbClr val="333333"/>
                </a:solidFill>
                <a:effectLst/>
                <a:latin typeface="Montserrat" panose="00000500000000000000" pitchFamily="2" charset="0"/>
              </a:rPr>
              <a:t>hun</a:t>
            </a:r>
            <a:r>
              <a:rPr lang="en-US" b="0" i="1" dirty="0">
                <a:solidFill>
                  <a:srgbClr val="333333"/>
                </a:solidFill>
                <a:effectLst/>
                <a:latin typeface="Montserrat" panose="00000500000000000000" pitchFamily="2" charset="0"/>
              </a:rPr>
              <a:t> </a:t>
            </a:r>
            <a:r>
              <a:rPr lang="en-US" b="0" i="1" dirty="0" err="1">
                <a:solidFill>
                  <a:srgbClr val="333333"/>
                </a:solidFill>
                <a:effectLst/>
                <a:latin typeface="Montserrat" panose="00000500000000000000" pitchFamily="2" charset="0"/>
              </a:rPr>
              <a:t>vil</a:t>
            </a:r>
            <a:r>
              <a:rPr lang="en-US" b="0" i="1" dirty="0">
                <a:solidFill>
                  <a:srgbClr val="333333"/>
                </a:solidFill>
                <a:effectLst/>
                <a:latin typeface="Montserrat" panose="00000500000000000000" pitchFamily="2" charset="0"/>
              </a:rPr>
              <a:t> have </a:t>
            </a:r>
            <a:r>
              <a:rPr lang="en-US" b="0" i="1" dirty="0" err="1">
                <a:solidFill>
                  <a:srgbClr val="333333"/>
                </a:solidFill>
                <a:effectLst/>
                <a:latin typeface="Montserrat" panose="00000500000000000000" pitchFamily="2" charset="0"/>
              </a:rPr>
              <a:t>pengene</a:t>
            </a:r>
            <a:r>
              <a:rPr lang="en-US" b="0" i="1" dirty="0">
                <a:solidFill>
                  <a:srgbClr val="333333"/>
                </a:solidFill>
                <a:effectLst/>
                <a:latin typeface="Montserrat" panose="00000500000000000000" pitchFamily="2" charset="0"/>
              </a:rPr>
              <a:t> </a:t>
            </a:r>
            <a:r>
              <a:rPr lang="en-US" b="0" i="1" dirty="0" err="1">
                <a:solidFill>
                  <a:srgbClr val="333333"/>
                </a:solidFill>
                <a:effectLst/>
                <a:latin typeface="Montserrat" panose="00000500000000000000" pitchFamily="2" charset="0"/>
              </a:rPr>
              <a:t>tilbage</a:t>
            </a:r>
            <a:r>
              <a:rPr lang="en-US" b="0" i="1" dirty="0">
                <a:solidFill>
                  <a:srgbClr val="333333"/>
                </a:solidFill>
                <a:effectLst/>
                <a:latin typeface="Montserrat" panose="00000500000000000000" pitchFamily="2" charset="0"/>
              </a:rPr>
              <a:t>, </a:t>
            </a:r>
            <a:r>
              <a:rPr lang="en-US" b="0" i="1" dirty="0" err="1">
                <a:solidFill>
                  <a:srgbClr val="333333"/>
                </a:solidFill>
                <a:effectLst/>
                <a:latin typeface="Montserrat" panose="00000500000000000000" pitchFamily="2" charset="0"/>
              </a:rPr>
              <a:t>fordi</a:t>
            </a:r>
            <a:r>
              <a:rPr lang="en-US" b="0" i="1" dirty="0">
                <a:solidFill>
                  <a:srgbClr val="333333"/>
                </a:solidFill>
                <a:effectLst/>
                <a:latin typeface="Montserrat" panose="00000500000000000000" pitchFamily="2" charset="0"/>
              </a:rPr>
              <a:t> </a:t>
            </a:r>
            <a:r>
              <a:rPr lang="en-US" b="0" i="1" dirty="0" err="1">
                <a:solidFill>
                  <a:srgbClr val="333333"/>
                </a:solidFill>
                <a:effectLst/>
                <a:latin typeface="Montserrat" panose="00000500000000000000" pitchFamily="2" charset="0"/>
              </a:rPr>
              <a:t>hun</a:t>
            </a:r>
            <a:r>
              <a:rPr lang="en-US" b="0" i="1" dirty="0">
                <a:solidFill>
                  <a:srgbClr val="333333"/>
                </a:solidFill>
                <a:effectLst/>
                <a:latin typeface="Montserrat" panose="00000500000000000000" pitchFamily="2" charset="0"/>
              </a:rPr>
              <a:t> </a:t>
            </a:r>
            <a:r>
              <a:rPr lang="en-US" b="0" i="1" dirty="0" err="1">
                <a:solidFill>
                  <a:srgbClr val="333333"/>
                </a:solidFill>
                <a:effectLst/>
                <a:latin typeface="Montserrat" panose="00000500000000000000" pitchFamily="2" charset="0"/>
              </a:rPr>
              <a:t>ikke</a:t>
            </a:r>
            <a:r>
              <a:rPr lang="en-US" b="0" i="1" dirty="0">
                <a:solidFill>
                  <a:srgbClr val="333333"/>
                </a:solidFill>
                <a:effectLst/>
                <a:latin typeface="Montserrat" panose="00000500000000000000" pitchFamily="2" charset="0"/>
              </a:rPr>
              <a:t> </a:t>
            </a:r>
            <a:r>
              <a:rPr lang="en-US" b="0" i="1" dirty="0" err="1">
                <a:solidFill>
                  <a:srgbClr val="333333"/>
                </a:solidFill>
                <a:effectLst/>
                <a:latin typeface="Montserrat" panose="00000500000000000000" pitchFamily="2" charset="0"/>
              </a:rPr>
              <a:t>har</a:t>
            </a:r>
            <a:r>
              <a:rPr lang="en-US" b="0" i="1" dirty="0">
                <a:solidFill>
                  <a:srgbClr val="333333"/>
                </a:solidFill>
                <a:effectLst/>
                <a:latin typeface="Montserrat" panose="00000500000000000000" pitchFamily="2" charset="0"/>
              </a:rPr>
              <a:t> </a:t>
            </a:r>
            <a:r>
              <a:rPr lang="en-US" b="0" i="1" dirty="0" err="1">
                <a:solidFill>
                  <a:srgbClr val="333333"/>
                </a:solidFill>
                <a:effectLst/>
                <a:latin typeface="Montserrat" panose="00000500000000000000" pitchFamily="2" charset="0"/>
              </a:rPr>
              <a:t>fået</a:t>
            </a:r>
            <a:r>
              <a:rPr lang="en-US" b="0" i="1" dirty="0">
                <a:solidFill>
                  <a:srgbClr val="333333"/>
                </a:solidFill>
                <a:effectLst/>
                <a:latin typeface="Montserrat" panose="00000500000000000000" pitchFamily="2" charset="0"/>
              </a:rPr>
              <a:t> den </a:t>
            </a:r>
            <a:r>
              <a:rPr lang="en-US" b="0" i="1" dirty="0" err="1">
                <a:solidFill>
                  <a:srgbClr val="333333"/>
                </a:solidFill>
                <a:effectLst/>
                <a:latin typeface="Montserrat" panose="00000500000000000000" pitchFamily="2" charset="0"/>
              </a:rPr>
              <a:t>værdi</a:t>
            </a:r>
            <a:r>
              <a:rPr lang="en-US" b="0" i="1" dirty="0">
                <a:solidFill>
                  <a:srgbClr val="333333"/>
                </a:solidFill>
                <a:effectLst/>
                <a:latin typeface="Montserrat" panose="00000500000000000000" pitchFamily="2" charset="0"/>
              </a:rPr>
              <a:t> </a:t>
            </a:r>
            <a:r>
              <a:rPr lang="en-US" b="0" i="1" dirty="0" err="1">
                <a:solidFill>
                  <a:srgbClr val="333333"/>
                </a:solidFill>
                <a:effectLst/>
                <a:latin typeface="Montserrat" panose="00000500000000000000" pitchFamily="2" charset="0"/>
              </a:rPr>
              <a:t>ud</a:t>
            </a:r>
            <a:r>
              <a:rPr lang="en-US" b="0" i="1" dirty="0">
                <a:solidFill>
                  <a:srgbClr val="333333"/>
                </a:solidFill>
                <a:effectLst/>
                <a:latin typeface="Montserrat" panose="00000500000000000000" pitchFamily="2" charset="0"/>
              </a:rPr>
              <a:t> </a:t>
            </a:r>
            <a:r>
              <a:rPr lang="en-US" b="0" i="1" dirty="0" err="1">
                <a:solidFill>
                  <a:srgbClr val="333333"/>
                </a:solidFill>
                <a:effectLst/>
                <a:latin typeface="Montserrat" panose="00000500000000000000" pitchFamily="2" charset="0"/>
              </a:rPr>
              <a:t>af</a:t>
            </a:r>
            <a:r>
              <a:rPr lang="en-US" b="0" i="1" dirty="0">
                <a:solidFill>
                  <a:srgbClr val="333333"/>
                </a:solidFill>
                <a:effectLst/>
                <a:latin typeface="Montserrat" panose="00000500000000000000" pitchFamily="2" charset="0"/>
              </a:rPr>
              <a:t> </a:t>
            </a:r>
            <a:r>
              <a:rPr lang="en-US" b="0" i="1" dirty="0" err="1">
                <a:solidFill>
                  <a:srgbClr val="333333"/>
                </a:solidFill>
                <a:effectLst/>
                <a:latin typeface="Montserrat" panose="00000500000000000000" pitchFamily="2" charset="0"/>
              </a:rPr>
              <a:t>coachingen</a:t>
            </a:r>
            <a:r>
              <a:rPr lang="en-US" b="0" i="1" dirty="0">
                <a:solidFill>
                  <a:srgbClr val="333333"/>
                </a:solidFill>
                <a:effectLst/>
                <a:latin typeface="Montserrat" panose="00000500000000000000" pitchFamily="2" charset="0"/>
              </a:rPr>
              <a:t>, </a:t>
            </a:r>
            <a:r>
              <a:rPr lang="en-US" b="0" i="1" dirty="0" err="1">
                <a:solidFill>
                  <a:srgbClr val="333333"/>
                </a:solidFill>
                <a:effectLst/>
                <a:latin typeface="Montserrat" panose="00000500000000000000" pitchFamily="2" charset="0"/>
              </a:rPr>
              <a:t>som</a:t>
            </a:r>
            <a:r>
              <a:rPr lang="en-US" b="0" i="1" dirty="0">
                <a:solidFill>
                  <a:srgbClr val="333333"/>
                </a:solidFill>
                <a:effectLst/>
                <a:latin typeface="Montserrat" panose="00000500000000000000" pitchFamily="2" charset="0"/>
              </a:rPr>
              <a:t> </a:t>
            </a:r>
            <a:r>
              <a:rPr lang="en-US" b="0" i="1" dirty="0" err="1">
                <a:solidFill>
                  <a:srgbClr val="333333"/>
                </a:solidFill>
                <a:effectLst/>
                <a:latin typeface="Montserrat" panose="00000500000000000000" pitchFamily="2" charset="0"/>
              </a:rPr>
              <a:t>hun</a:t>
            </a:r>
            <a:r>
              <a:rPr lang="en-US" b="0" i="1" dirty="0">
                <a:solidFill>
                  <a:srgbClr val="333333"/>
                </a:solidFill>
                <a:effectLst/>
                <a:latin typeface="Montserrat" panose="00000500000000000000" pitchFamily="2" charset="0"/>
              </a:rPr>
              <a:t> </a:t>
            </a:r>
            <a:r>
              <a:rPr lang="en-US" b="0" i="1" dirty="0" err="1">
                <a:solidFill>
                  <a:srgbClr val="333333"/>
                </a:solidFill>
                <a:effectLst/>
                <a:latin typeface="Montserrat" panose="00000500000000000000" pitchFamily="2" charset="0"/>
              </a:rPr>
              <a:t>havde</a:t>
            </a:r>
            <a:r>
              <a:rPr lang="en-US" b="0" i="1" dirty="0">
                <a:solidFill>
                  <a:srgbClr val="333333"/>
                </a:solidFill>
                <a:effectLst/>
                <a:latin typeface="Montserrat" panose="00000500000000000000" pitchFamily="2" charset="0"/>
              </a:rPr>
              <a:t> </a:t>
            </a:r>
            <a:r>
              <a:rPr lang="en-US" b="0" i="1" dirty="0" err="1">
                <a:solidFill>
                  <a:srgbClr val="333333"/>
                </a:solidFill>
                <a:effectLst/>
                <a:latin typeface="Montserrat" panose="00000500000000000000" pitchFamily="2" charset="0"/>
              </a:rPr>
              <a:t>forventet</a:t>
            </a:r>
            <a:r>
              <a:rPr lang="en-US" b="0" i="1" dirty="0">
                <a:solidFill>
                  <a:srgbClr val="333333"/>
                </a:solidFill>
                <a:effectLst/>
                <a:latin typeface="Montserrat" panose="00000500000000000000" pitchFamily="2" charset="0"/>
              </a:rPr>
              <a:t>. Er </a:t>
            </a:r>
            <a:r>
              <a:rPr lang="en-US" b="0" i="1" dirty="0" err="1">
                <a:solidFill>
                  <a:srgbClr val="333333"/>
                </a:solidFill>
                <a:effectLst/>
                <a:latin typeface="Montserrat" panose="00000500000000000000" pitchFamily="2" charset="0"/>
              </a:rPr>
              <a:t>jeg</a:t>
            </a:r>
            <a:r>
              <a:rPr lang="en-US" b="0" i="1" dirty="0">
                <a:solidFill>
                  <a:srgbClr val="333333"/>
                </a:solidFill>
                <a:effectLst/>
                <a:latin typeface="Montserrat" panose="00000500000000000000" pitchFamily="2" charset="0"/>
              </a:rPr>
              <a:t> </a:t>
            </a:r>
            <a:r>
              <a:rPr lang="en-US" b="0" i="1" dirty="0" err="1">
                <a:solidFill>
                  <a:srgbClr val="333333"/>
                </a:solidFill>
                <a:effectLst/>
                <a:latin typeface="Montserrat" panose="00000500000000000000" pitchFamily="2" charset="0"/>
              </a:rPr>
              <a:t>nødt</a:t>
            </a:r>
            <a:r>
              <a:rPr lang="en-US" b="0" i="1" dirty="0">
                <a:solidFill>
                  <a:srgbClr val="333333"/>
                </a:solidFill>
                <a:effectLst/>
                <a:latin typeface="Montserrat" panose="00000500000000000000" pitchFamily="2" charset="0"/>
              </a:rPr>
              <a:t> </a:t>
            </a:r>
            <a:r>
              <a:rPr lang="en-US" b="0" i="1" dirty="0" err="1">
                <a:solidFill>
                  <a:srgbClr val="333333"/>
                </a:solidFill>
                <a:effectLst/>
                <a:latin typeface="Montserrat" panose="00000500000000000000" pitchFamily="2" charset="0"/>
              </a:rPr>
              <a:t>til</a:t>
            </a:r>
            <a:r>
              <a:rPr lang="en-US" b="0" i="1" dirty="0">
                <a:solidFill>
                  <a:srgbClr val="333333"/>
                </a:solidFill>
                <a:effectLst/>
                <a:latin typeface="Montserrat" panose="00000500000000000000" pitchFamily="2" charset="0"/>
              </a:rPr>
              <a:t> at give </a:t>
            </a:r>
            <a:r>
              <a:rPr lang="en-US" b="0" i="1" dirty="0" err="1">
                <a:solidFill>
                  <a:srgbClr val="333333"/>
                </a:solidFill>
                <a:effectLst/>
                <a:latin typeface="Montserrat" panose="00000500000000000000" pitchFamily="2" charset="0"/>
              </a:rPr>
              <a:t>hende</a:t>
            </a:r>
            <a:r>
              <a:rPr lang="en-US" b="0" i="1" dirty="0">
                <a:solidFill>
                  <a:srgbClr val="333333"/>
                </a:solidFill>
                <a:effectLst/>
                <a:latin typeface="Montserrat" panose="00000500000000000000" pitchFamily="2" charset="0"/>
              </a:rPr>
              <a:t> </a:t>
            </a:r>
            <a:r>
              <a:rPr lang="en-US" b="0" i="1" dirty="0" err="1">
                <a:solidFill>
                  <a:srgbClr val="333333"/>
                </a:solidFill>
                <a:effectLst/>
                <a:latin typeface="Montserrat" panose="00000500000000000000" pitchFamily="2" charset="0"/>
              </a:rPr>
              <a:t>pengene</a:t>
            </a:r>
            <a:r>
              <a:rPr lang="en-US" b="0" i="1" dirty="0">
                <a:solidFill>
                  <a:srgbClr val="333333"/>
                </a:solidFill>
                <a:effectLst/>
                <a:latin typeface="Montserrat" panose="00000500000000000000" pitchFamily="2" charset="0"/>
              </a:rPr>
              <a:t> </a:t>
            </a:r>
            <a:r>
              <a:rPr lang="en-US" b="0" i="1" dirty="0" err="1">
                <a:solidFill>
                  <a:srgbClr val="333333"/>
                </a:solidFill>
                <a:effectLst/>
                <a:latin typeface="Montserrat" panose="00000500000000000000" pitchFamily="2" charset="0"/>
              </a:rPr>
              <a:t>retur?Q</a:t>
            </a:r>
            <a:r>
              <a:rPr lang="en-US" b="0" i="1" dirty="0">
                <a:solidFill>
                  <a:srgbClr val="333333"/>
                </a:solidFill>
                <a:effectLst/>
                <a:latin typeface="Montserrat" panose="00000500000000000000" pitchFamily="2" charset="0"/>
              </a:rPr>
              <a:t>: </a:t>
            </a:r>
            <a:endParaRPr lang="en-US" b="0" i="0" dirty="0">
              <a:solidFill>
                <a:srgbClr val="333333"/>
              </a:solidFill>
              <a:effectLst/>
              <a:latin typeface="Montserrat" panose="00000500000000000000" pitchFamily="2" charset="0"/>
            </a:endParaRPr>
          </a:p>
          <a:p>
            <a:pPr algn="l"/>
            <a:r>
              <a:rPr lang="en-US" b="0" i="0" dirty="0">
                <a:solidFill>
                  <a:srgbClr val="333333"/>
                </a:solidFill>
                <a:effectLst/>
                <a:latin typeface="Montserrat" panose="00000500000000000000" pitchFamily="2" charset="0"/>
              </a:rPr>
              <a:t>Svar: </a:t>
            </a:r>
            <a:r>
              <a:rPr lang="en-US" b="0" i="0" dirty="0" err="1">
                <a:solidFill>
                  <a:srgbClr val="333333"/>
                </a:solidFill>
                <a:effectLst/>
                <a:latin typeface="Montserrat" panose="00000500000000000000" pitchFamily="2" charset="0"/>
              </a:rPr>
              <a:t>Hvis</a:t>
            </a:r>
            <a:r>
              <a:rPr lang="en-US" b="0" i="0" dirty="0">
                <a:solidFill>
                  <a:srgbClr val="333333"/>
                </a:solidFill>
                <a:effectLst/>
                <a:latin typeface="Montserrat" panose="00000500000000000000" pitchFamily="2" charset="0"/>
              </a:rPr>
              <a:t> du </a:t>
            </a:r>
            <a:r>
              <a:rPr lang="en-US" b="0" i="0" dirty="0" err="1">
                <a:solidFill>
                  <a:srgbClr val="333333"/>
                </a:solidFill>
                <a:effectLst/>
                <a:latin typeface="Montserrat" panose="00000500000000000000" pitchFamily="2" charset="0"/>
              </a:rPr>
              <a:t>ikke</a:t>
            </a:r>
            <a:r>
              <a:rPr lang="en-US" b="0" i="0" dirty="0">
                <a:solidFill>
                  <a:srgbClr val="333333"/>
                </a:solidFill>
                <a:effectLst/>
                <a:latin typeface="Montserrat" panose="00000500000000000000" pitchFamily="2" charset="0"/>
              </a:rPr>
              <a:t> fra </a:t>
            </a:r>
            <a:r>
              <a:rPr lang="en-US" b="0" i="0" dirty="0" err="1">
                <a:solidFill>
                  <a:srgbClr val="333333"/>
                </a:solidFill>
                <a:effectLst/>
                <a:latin typeface="Montserrat" panose="00000500000000000000" pitchFamily="2" charset="0"/>
              </a:rPr>
              <a:t>begyndelsen</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afklarede</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hvad</a:t>
            </a:r>
            <a:r>
              <a:rPr lang="en-US" b="0" i="0" dirty="0">
                <a:solidFill>
                  <a:srgbClr val="333333"/>
                </a:solidFill>
                <a:effectLst/>
                <a:latin typeface="Montserrat" panose="00000500000000000000" pitchFamily="2" charset="0"/>
              </a:rPr>
              <a:t> der </a:t>
            </a:r>
            <a:r>
              <a:rPr lang="en-US" b="0" i="0" dirty="0" err="1">
                <a:solidFill>
                  <a:srgbClr val="333333"/>
                </a:solidFill>
                <a:effectLst/>
                <a:latin typeface="Montserrat" panose="00000500000000000000" pitchFamily="2" charset="0"/>
              </a:rPr>
              <a:t>kunne</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ske</a:t>
            </a:r>
            <a:r>
              <a:rPr lang="en-US" b="0" i="0" dirty="0">
                <a:solidFill>
                  <a:srgbClr val="333333"/>
                </a:solidFill>
                <a:effectLst/>
                <a:latin typeface="Montserrat" panose="00000500000000000000" pitchFamily="2" charset="0"/>
              </a:rPr>
              <a:t> under </a:t>
            </a:r>
            <a:r>
              <a:rPr lang="en-US" b="0" i="0" dirty="0" err="1">
                <a:solidFill>
                  <a:srgbClr val="333333"/>
                </a:solidFill>
                <a:effectLst/>
                <a:latin typeface="Montserrat" panose="00000500000000000000" pitchFamily="2" charset="0"/>
              </a:rPr>
              <a:t>disse</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omstændigheder</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må</a:t>
            </a:r>
            <a:r>
              <a:rPr lang="en-US" b="0" i="0" dirty="0">
                <a:solidFill>
                  <a:srgbClr val="333333"/>
                </a:solidFill>
                <a:effectLst/>
                <a:latin typeface="Montserrat" panose="00000500000000000000" pitchFamily="2" charset="0"/>
              </a:rPr>
              <a:t> du </a:t>
            </a:r>
            <a:r>
              <a:rPr lang="en-US" b="0" i="0" dirty="0" err="1">
                <a:solidFill>
                  <a:srgbClr val="333333"/>
                </a:solidFill>
                <a:effectLst/>
                <a:latin typeface="Montserrat" panose="00000500000000000000" pitchFamily="2" charset="0"/>
              </a:rPr>
              <a:t>diskutere</a:t>
            </a:r>
            <a:r>
              <a:rPr lang="en-US" b="0" i="0" dirty="0">
                <a:solidFill>
                  <a:srgbClr val="333333"/>
                </a:solidFill>
                <a:effectLst/>
                <a:latin typeface="Montserrat" panose="00000500000000000000" pitchFamily="2" charset="0"/>
              </a:rPr>
              <a:t> det med din </a:t>
            </a:r>
            <a:r>
              <a:rPr lang="en-US" b="0" i="0" dirty="0" err="1">
                <a:solidFill>
                  <a:srgbClr val="333333"/>
                </a:solidFill>
                <a:effectLst/>
                <a:latin typeface="Montserrat" panose="00000500000000000000" pitchFamily="2" charset="0"/>
              </a:rPr>
              <a:t>klient</a:t>
            </a:r>
            <a:r>
              <a:rPr lang="en-US" b="0" i="0" dirty="0">
                <a:solidFill>
                  <a:srgbClr val="333333"/>
                </a:solidFill>
                <a:effectLst/>
                <a:latin typeface="Montserrat" panose="00000500000000000000" pitchFamily="2" charset="0"/>
              </a:rPr>
              <a:t>. Du </a:t>
            </a:r>
            <a:r>
              <a:rPr lang="en-US" b="0" i="0" dirty="0" err="1">
                <a:solidFill>
                  <a:srgbClr val="333333"/>
                </a:solidFill>
                <a:effectLst/>
                <a:latin typeface="Montserrat" panose="00000500000000000000" pitchFamily="2" charset="0"/>
              </a:rPr>
              <a:t>kan</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forsøge</a:t>
            </a:r>
            <a:r>
              <a:rPr lang="en-US" b="0" i="0" dirty="0">
                <a:solidFill>
                  <a:srgbClr val="333333"/>
                </a:solidFill>
                <a:effectLst/>
                <a:latin typeface="Montserrat" panose="00000500000000000000" pitchFamily="2" charset="0"/>
              </a:rPr>
              <a:t> at </a:t>
            </a:r>
            <a:r>
              <a:rPr lang="en-US" b="0" i="0" dirty="0" err="1">
                <a:solidFill>
                  <a:srgbClr val="333333"/>
                </a:solidFill>
                <a:effectLst/>
                <a:latin typeface="Montserrat" panose="00000500000000000000" pitchFamily="2" charset="0"/>
              </a:rPr>
              <a:t>forhandle</a:t>
            </a:r>
            <a:r>
              <a:rPr lang="en-US" b="0" i="0" dirty="0">
                <a:solidFill>
                  <a:srgbClr val="333333"/>
                </a:solidFill>
                <a:effectLst/>
                <a:latin typeface="Montserrat" panose="00000500000000000000" pitchFamily="2" charset="0"/>
              </a:rPr>
              <a:t> med din </a:t>
            </a:r>
            <a:r>
              <a:rPr lang="en-US" b="0" i="0" dirty="0" err="1">
                <a:solidFill>
                  <a:srgbClr val="333333"/>
                </a:solidFill>
                <a:effectLst/>
                <a:latin typeface="Montserrat" panose="00000500000000000000" pitchFamily="2" charset="0"/>
              </a:rPr>
              <a:t>klient</a:t>
            </a:r>
            <a:r>
              <a:rPr lang="en-US" b="0" i="0" dirty="0">
                <a:solidFill>
                  <a:srgbClr val="333333"/>
                </a:solidFill>
                <a:effectLst/>
                <a:latin typeface="Montserrat" panose="00000500000000000000" pitchFamily="2" charset="0"/>
              </a:rPr>
              <a:t> om at </a:t>
            </a:r>
            <a:r>
              <a:rPr lang="en-US" b="0" i="0" dirty="0" err="1">
                <a:solidFill>
                  <a:srgbClr val="333333"/>
                </a:solidFill>
                <a:effectLst/>
                <a:latin typeface="Montserrat" panose="00000500000000000000" pitchFamily="2" charset="0"/>
              </a:rPr>
              <a:t>betale</a:t>
            </a:r>
            <a:r>
              <a:rPr lang="en-US" b="0" i="0" dirty="0">
                <a:solidFill>
                  <a:srgbClr val="333333"/>
                </a:solidFill>
                <a:effectLst/>
                <a:latin typeface="Montserrat" panose="00000500000000000000" pitchFamily="2" charset="0"/>
              </a:rPr>
              <a:t> for de </a:t>
            </a:r>
            <a:r>
              <a:rPr lang="en-US" b="0" i="0" dirty="0" err="1">
                <a:solidFill>
                  <a:srgbClr val="333333"/>
                </a:solidFill>
                <a:effectLst/>
                <a:latin typeface="Montserrat" panose="00000500000000000000" pitchFamily="2" charset="0"/>
              </a:rPr>
              <a:t>ydelser</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hun</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har</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fået</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indtil</a:t>
            </a:r>
            <a:r>
              <a:rPr lang="en-US" b="0" i="0" dirty="0">
                <a:solidFill>
                  <a:srgbClr val="333333"/>
                </a:solidFill>
                <a:effectLst/>
                <a:latin typeface="Montserrat" panose="00000500000000000000" pitchFamily="2" charset="0"/>
              </a:rPr>
              <a:t> nu. Det </a:t>
            </a:r>
            <a:r>
              <a:rPr lang="en-US" b="0" i="0" dirty="0" err="1">
                <a:solidFill>
                  <a:srgbClr val="333333"/>
                </a:solidFill>
                <a:effectLst/>
                <a:latin typeface="Montserrat" panose="00000500000000000000" pitchFamily="2" charset="0"/>
              </a:rPr>
              <a:t>vil</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være</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tilrådeligt</a:t>
            </a:r>
            <a:r>
              <a:rPr lang="en-US" b="0" i="0" dirty="0">
                <a:solidFill>
                  <a:srgbClr val="333333"/>
                </a:solidFill>
                <a:effectLst/>
                <a:latin typeface="Montserrat" panose="00000500000000000000" pitchFamily="2" charset="0"/>
              </a:rPr>
              <a:t> at </a:t>
            </a:r>
            <a:r>
              <a:rPr lang="en-US" b="0" i="0" dirty="0" err="1">
                <a:solidFill>
                  <a:srgbClr val="333333"/>
                </a:solidFill>
                <a:effectLst/>
                <a:latin typeface="Montserrat" panose="00000500000000000000" pitchFamily="2" charset="0"/>
              </a:rPr>
              <a:t>returnere</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enten</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beløbet</a:t>
            </a:r>
            <a:r>
              <a:rPr lang="en-US" b="0" i="0" dirty="0">
                <a:solidFill>
                  <a:srgbClr val="333333"/>
                </a:solidFill>
                <a:effectLst/>
                <a:latin typeface="Montserrat" panose="00000500000000000000" pitchFamily="2" charset="0"/>
              </a:rPr>
              <a:t> for de </a:t>
            </a:r>
            <a:r>
              <a:rPr lang="en-US" b="0" i="0" dirty="0" err="1">
                <a:solidFill>
                  <a:srgbClr val="333333"/>
                </a:solidFill>
                <a:effectLst/>
                <a:latin typeface="Montserrat" panose="00000500000000000000" pitchFamily="2" charset="0"/>
              </a:rPr>
              <a:t>sidste</a:t>
            </a:r>
            <a:r>
              <a:rPr lang="en-US" b="0" i="0" dirty="0">
                <a:solidFill>
                  <a:srgbClr val="333333"/>
                </a:solidFill>
                <a:effectLst/>
                <a:latin typeface="Montserrat" panose="00000500000000000000" pitchFamily="2" charset="0"/>
              </a:rPr>
              <a:t> fire </a:t>
            </a:r>
            <a:r>
              <a:rPr lang="en-US" b="0" i="0" dirty="0" err="1">
                <a:solidFill>
                  <a:srgbClr val="333333"/>
                </a:solidFill>
                <a:effectLst/>
                <a:latin typeface="Montserrat" panose="00000500000000000000" pitchFamily="2" charset="0"/>
              </a:rPr>
              <a:t>sessioner</a:t>
            </a:r>
            <a:r>
              <a:rPr lang="en-US" b="0" i="0" dirty="0">
                <a:solidFill>
                  <a:srgbClr val="333333"/>
                </a:solidFill>
                <a:effectLst/>
                <a:latin typeface="Montserrat" panose="00000500000000000000" pitchFamily="2" charset="0"/>
              </a:rPr>
              <a:t>, hele </a:t>
            </a:r>
            <a:r>
              <a:rPr lang="en-US" b="0" i="0" dirty="0" err="1">
                <a:solidFill>
                  <a:srgbClr val="333333"/>
                </a:solidFill>
                <a:effectLst/>
                <a:latin typeface="Montserrat" panose="00000500000000000000" pitchFamily="2" charset="0"/>
              </a:rPr>
              <a:t>beløbet</a:t>
            </a:r>
            <a:r>
              <a:rPr lang="en-US" b="0" i="0" dirty="0">
                <a:solidFill>
                  <a:srgbClr val="333333"/>
                </a:solidFill>
                <a:effectLst/>
                <a:latin typeface="Montserrat" panose="00000500000000000000" pitchFamily="2" charset="0"/>
              </a:rPr>
              <a:t> minus </a:t>
            </a:r>
            <a:r>
              <a:rPr lang="en-US" b="0" i="0" dirty="0" err="1">
                <a:solidFill>
                  <a:srgbClr val="333333"/>
                </a:solidFill>
                <a:effectLst/>
                <a:latin typeface="Montserrat" panose="00000500000000000000" pitchFamily="2" charset="0"/>
              </a:rPr>
              <a:t>en</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administrativ</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afgift</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eller</a:t>
            </a:r>
            <a:r>
              <a:rPr lang="en-US" b="0" i="0" dirty="0">
                <a:solidFill>
                  <a:srgbClr val="333333"/>
                </a:solidFill>
                <a:effectLst/>
                <a:latin typeface="Montserrat" panose="00000500000000000000" pitchFamily="2" charset="0"/>
              </a:rPr>
              <a:t> hele </a:t>
            </a:r>
            <a:r>
              <a:rPr lang="en-US" b="0" i="0" dirty="0" err="1">
                <a:solidFill>
                  <a:srgbClr val="333333"/>
                </a:solidFill>
                <a:effectLst/>
                <a:latin typeface="Montserrat" panose="00000500000000000000" pitchFamily="2" charset="0"/>
              </a:rPr>
              <a:t>beløbet</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Brug</a:t>
            </a:r>
            <a:r>
              <a:rPr lang="en-US" b="0" i="0" dirty="0">
                <a:solidFill>
                  <a:srgbClr val="333333"/>
                </a:solidFill>
                <a:effectLst/>
                <a:latin typeface="Montserrat" panose="00000500000000000000" pitchFamily="2" charset="0"/>
              </a:rPr>
              <a:t> din </a:t>
            </a:r>
            <a:r>
              <a:rPr lang="en-US" b="0" i="0" dirty="0" err="1">
                <a:solidFill>
                  <a:srgbClr val="333333"/>
                </a:solidFill>
                <a:effectLst/>
                <a:latin typeface="Montserrat" panose="00000500000000000000" pitchFamily="2" charset="0"/>
              </a:rPr>
              <a:t>dømmekraft</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og</a:t>
            </a:r>
            <a:r>
              <a:rPr lang="en-US" b="0" i="0" dirty="0">
                <a:solidFill>
                  <a:srgbClr val="333333"/>
                </a:solidFill>
                <a:effectLst/>
                <a:latin typeface="Montserrat" panose="00000500000000000000" pitchFamily="2" charset="0"/>
              </a:rPr>
              <a:t> husk </a:t>
            </a:r>
            <a:r>
              <a:rPr lang="en-US" b="0" i="0" dirty="0" err="1">
                <a:solidFill>
                  <a:srgbClr val="333333"/>
                </a:solidFill>
                <a:effectLst/>
                <a:latin typeface="Montserrat" panose="00000500000000000000" pitchFamily="2" charset="0"/>
              </a:rPr>
              <a:t>på</a:t>
            </a:r>
            <a:r>
              <a:rPr lang="en-US" b="0" i="0" dirty="0">
                <a:solidFill>
                  <a:srgbClr val="333333"/>
                </a:solidFill>
                <a:effectLst/>
                <a:latin typeface="Montserrat" panose="00000500000000000000" pitchFamily="2" charset="0"/>
              </a:rPr>
              <a:t>, at den made, du </a:t>
            </a:r>
            <a:r>
              <a:rPr lang="en-US" b="0" i="0" dirty="0" err="1">
                <a:solidFill>
                  <a:srgbClr val="333333"/>
                </a:solidFill>
                <a:effectLst/>
                <a:latin typeface="Montserrat" panose="00000500000000000000" pitchFamily="2" charset="0"/>
              </a:rPr>
              <a:t>behandler</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denne</a:t>
            </a:r>
            <a:r>
              <a:rPr lang="en-US" b="0" i="0" dirty="0">
                <a:solidFill>
                  <a:srgbClr val="333333"/>
                </a:solidFill>
                <a:effectLst/>
                <a:latin typeface="Montserrat" panose="00000500000000000000" pitchFamily="2" charset="0"/>
              </a:rPr>
              <a:t> sag </a:t>
            </a:r>
            <a:r>
              <a:rPr lang="en-US" b="0" i="0" dirty="0" err="1">
                <a:solidFill>
                  <a:srgbClr val="333333"/>
                </a:solidFill>
                <a:effectLst/>
                <a:latin typeface="Montserrat" panose="00000500000000000000" pitchFamily="2" charset="0"/>
              </a:rPr>
              <a:t>på</a:t>
            </a:r>
            <a:r>
              <a:rPr lang="en-US" b="0" i="0" dirty="0">
                <a:solidFill>
                  <a:srgbClr val="333333"/>
                </a:solidFill>
                <a:effectLst/>
                <a:latin typeface="Montserrat" panose="00000500000000000000" pitchFamily="2" charset="0"/>
              </a:rPr>
              <a:t> er med </a:t>
            </a:r>
            <a:r>
              <a:rPr lang="en-US" b="0" i="0" dirty="0" err="1">
                <a:solidFill>
                  <a:srgbClr val="333333"/>
                </a:solidFill>
                <a:effectLst/>
                <a:latin typeface="Montserrat" panose="00000500000000000000" pitchFamily="2" charset="0"/>
              </a:rPr>
              <a:t>til</a:t>
            </a:r>
            <a:r>
              <a:rPr lang="en-US" b="0" i="0" dirty="0">
                <a:solidFill>
                  <a:srgbClr val="333333"/>
                </a:solidFill>
                <a:effectLst/>
                <a:latin typeface="Montserrat" panose="00000500000000000000" pitchFamily="2" charset="0"/>
              </a:rPr>
              <a:t> at </a:t>
            </a:r>
            <a:r>
              <a:rPr lang="en-US" b="0" i="0" dirty="0" err="1">
                <a:solidFill>
                  <a:srgbClr val="333333"/>
                </a:solidFill>
                <a:effectLst/>
                <a:latin typeface="Montserrat" panose="00000500000000000000" pitchFamily="2" charset="0"/>
              </a:rPr>
              <a:t>påvirke</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dit</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renommé</a:t>
            </a:r>
            <a:r>
              <a:rPr lang="en-US" b="0" i="0" dirty="0">
                <a:solidFill>
                  <a:srgbClr val="333333"/>
                </a:solidFill>
                <a:effectLst/>
                <a:latin typeface="Montserrat" panose="00000500000000000000" pitchFamily="2" charset="0"/>
              </a:rPr>
              <a:t>.</a:t>
            </a:r>
          </a:p>
          <a:p>
            <a:pPr algn="l"/>
            <a:endParaRPr lang="en-US" b="0" i="0" dirty="0">
              <a:solidFill>
                <a:srgbClr val="333333"/>
              </a:solidFill>
              <a:effectLst/>
              <a:latin typeface="Montserrat" panose="00000500000000000000" pitchFamily="2" charset="0"/>
            </a:endParaRPr>
          </a:p>
          <a:p>
            <a:pPr algn="l"/>
            <a:r>
              <a:rPr lang="en-US" b="0" i="0" dirty="0" err="1">
                <a:solidFill>
                  <a:srgbClr val="333333"/>
                </a:solidFill>
                <a:effectLst/>
                <a:latin typeface="Montserrat" panose="00000500000000000000" pitchFamily="2" charset="0"/>
              </a:rPr>
              <a:t>Hvad</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mener</a:t>
            </a:r>
            <a:r>
              <a:rPr lang="en-US" b="0" i="0" dirty="0">
                <a:solidFill>
                  <a:srgbClr val="333333"/>
                </a:solidFill>
                <a:effectLst/>
                <a:latin typeface="Montserrat" panose="00000500000000000000" pitchFamily="2" charset="0"/>
              </a:rPr>
              <a:t> I om de </a:t>
            </a:r>
            <a:r>
              <a:rPr lang="en-US" b="0" i="0" dirty="0" err="1">
                <a:solidFill>
                  <a:srgbClr val="333333"/>
                </a:solidFill>
                <a:effectLst/>
                <a:latin typeface="Montserrat" panose="00000500000000000000" pitchFamily="2" charset="0"/>
              </a:rPr>
              <a:t>råd</a:t>
            </a:r>
            <a:r>
              <a:rPr lang="en-US" b="0" i="0" dirty="0">
                <a:solidFill>
                  <a:srgbClr val="333333"/>
                </a:solidFill>
                <a:effectLst/>
                <a:latin typeface="Montserrat" panose="00000500000000000000" pitchFamily="2" charset="0"/>
              </a:rPr>
              <a:t>?</a:t>
            </a:r>
          </a:p>
          <a:p>
            <a:pPr algn="l"/>
            <a:endParaRPr lang="en-US" b="0" i="0" dirty="0">
              <a:solidFill>
                <a:srgbClr val="333333"/>
              </a:solidFill>
              <a:effectLst/>
              <a:latin typeface="Montserrat" panose="00000500000000000000" pitchFamily="2" charset="0"/>
            </a:endParaRPr>
          </a:p>
          <a:p>
            <a:endParaRPr lang="da-DK" dirty="0"/>
          </a:p>
        </p:txBody>
      </p:sp>
      <p:sp>
        <p:nvSpPr>
          <p:cNvPr id="4" name="Pladsholder til slidenummer 3"/>
          <p:cNvSpPr>
            <a:spLocks noGrp="1"/>
          </p:cNvSpPr>
          <p:nvPr>
            <p:ph type="sldNum" sz="quarter" idx="5"/>
          </p:nvPr>
        </p:nvSpPr>
        <p:spPr/>
        <p:txBody>
          <a:bodyPr/>
          <a:lstStyle/>
          <a:p>
            <a:fld id="{FA79C209-404A-4271-899D-C2BB3B668C51}" type="slidenum">
              <a:rPr lang="da-DK" smtClean="0"/>
              <a:t>24</a:t>
            </a:fld>
            <a:endParaRPr lang="da-DK"/>
          </a:p>
        </p:txBody>
      </p:sp>
    </p:spTree>
    <p:extLst>
      <p:ext uri="{BB962C8B-B14F-4D97-AF65-F5344CB8AC3E}">
        <p14:creationId xmlns:p14="http://schemas.microsoft.com/office/powerpoint/2010/main" val="22257503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Gratis </a:t>
            </a:r>
            <a:r>
              <a:rPr lang="da-DK" dirty="0" err="1"/>
              <a:t>on-line</a:t>
            </a:r>
            <a:r>
              <a:rPr lang="da-DK" dirty="0"/>
              <a:t> etik-kursus som er designet til at opfylde mindstekravet krav om 3 </a:t>
            </a:r>
            <a:r>
              <a:rPr lang="da-DK" dirty="0" err="1"/>
              <a:t>CEEUs</a:t>
            </a:r>
            <a:r>
              <a:rPr lang="da-DK" dirty="0"/>
              <a:t> til </a:t>
            </a:r>
            <a:r>
              <a:rPr lang="da-DK" dirty="0" err="1"/>
              <a:t>recertificering</a:t>
            </a:r>
            <a:r>
              <a:rPr lang="da-DK" dirty="0"/>
              <a:t>.</a:t>
            </a:r>
          </a:p>
          <a:p>
            <a:r>
              <a:rPr lang="da-DK" dirty="0"/>
              <a:t>Kurset tager ca. en time. Det findes ikke på dansk.</a:t>
            </a:r>
          </a:p>
          <a:p>
            <a:endParaRPr lang="da-DK" dirty="0"/>
          </a:p>
          <a:p>
            <a:r>
              <a:rPr lang="da-DK" dirty="0"/>
              <a:t>Der findes også en </a:t>
            </a:r>
            <a:r>
              <a:rPr lang="en-US" b="0" i="0" dirty="0">
                <a:solidFill>
                  <a:srgbClr val="333333"/>
                </a:solidFill>
                <a:effectLst/>
                <a:latin typeface="Montserrat" panose="00000500000000000000" pitchFamily="2" charset="0"/>
              </a:rPr>
              <a:t>ICF’s Ethical Conduct Review (ECR) process </a:t>
            </a:r>
            <a:r>
              <a:rPr lang="en-US" b="0" i="0" dirty="0" err="1">
                <a:solidFill>
                  <a:srgbClr val="333333"/>
                </a:solidFill>
                <a:effectLst/>
                <a:latin typeface="Montserrat" panose="00000500000000000000" pitchFamily="2" charset="0"/>
              </a:rPr>
              <a:t>som</a:t>
            </a:r>
            <a:r>
              <a:rPr lang="en-US" b="0" i="0" dirty="0">
                <a:solidFill>
                  <a:srgbClr val="333333"/>
                </a:solidFill>
                <a:effectLst/>
                <a:latin typeface="Montserrat" panose="00000500000000000000" pitchFamily="2" charset="0"/>
              </a:rPr>
              <a:t> er et forum </a:t>
            </a:r>
            <a:r>
              <a:rPr lang="en-US" b="0" i="0" dirty="0" err="1">
                <a:solidFill>
                  <a:srgbClr val="333333"/>
                </a:solidFill>
                <a:effectLst/>
                <a:latin typeface="Montserrat" panose="00000500000000000000" pitchFamily="2" charset="0"/>
              </a:rPr>
              <a:t>hvor</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enkeltpersoner</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kan</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fremsætte</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klager</a:t>
            </a:r>
            <a:r>
              <a:rPr lang="en-US" b="0" i="0" dirty="0">
                <a:solidFill>
                  <a:srgbClr val="333333"/>
                </a:solidFill>
                <a:effectLst/>
                <a:latin typeface="Montserrat" panose="00000500000000000000" pitchFamily="2" charset="0"/>
              </a:rPr>
              <a:t> over det, man </a:t>
            </a:r>
            <a:r>
              <a:rPr lang="en-US" b="0" i="0" dirty="0" err="1">
                <a:solidFill>
                  <a:srgbClr val="333333"/>
                </a:solidFill>
                <a:effectLst/>
                <a:latin typeface="Montserrat" panose="00000500000000000000" pitchFamily="2" charset="0"/>
              </a:rPr>
              <a:t>betragter</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som</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brud</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på</a:t>
            </a:r>
            <a:r>
              <a:rPr lang="en-US" b="0" i="0" dirty="0">
                <a:solidFill>
                  <a:srgbClr val="333333"/>
                </a:solidFill>
                <a:effectLst/>
                <a:latin typeface="Montserrat" panose="00000500000000000000" pitchFamily="2" charset="0"/>
              </a:rPr>
              <a:t> ICFs </a:t>
            </a:r>
            <a:r>
              <a:rPr lang="en-US" b="0" i="0" dirty="0" err="1">
                <a:solidFill>
                  <a:srgbClr val="333333"/>
                </a:solidFill>
                <a:effectLst/>
                <a:latin typeface="Montserrat" panose="00000500000000000000" pitchFamily="2" charset="0"/>
              </a:rPr>
              <a:t>etiske</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kodex</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af</a:t>
            </a:r>
            <a:r>
              <a:rPr lang="en-US" b="0" i="0" dirty="0">
                <a:solidFill>
                  <a:srgbClr val="333333"/>
                </a:solidFill>
                <a:effectLst/>
                <a:latin typeface="Montserrat" panose="00000500000000000000" pitchFamily="2" charset="0"/>
              </a:rPr>
              <a:t> ICF-</a:t>
            </a:r>
            <a:r>
              <a:rPr lang="en-US" b="0" i="0" dirty="0" err="1">
                <a:solidFill>
                  <a:srgbClr val="333333"/>
                </a:solidFill>
                <a:effectLst/>
                <a:latin typeface="Montserrat" panose="00000500000000000000" pitchFamily="2" charset="0"/>
              </a:rPr>
              <a:t>medlemmer</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og</a:t>
            </a:r>
            <a:r>
              <a:rPr lang="en-US" b="0" i="0" dirty="0">
                <a:solidFill>
                  <a:srgbClr val="333333"/>
                </a:solidFill>
                <a:effectLst/>
                <a:latin typeface="Montserrat" panose="00000500000000000000" pitchFamily="2" charset="0"/>
              </a:rPr>
              <a:t> ICF-</a:t>
            </a:r>
            <a:r>
              <a:rPr lang="en-US" b="0" i="0" dirty="0" err="1">
                <a:solidFill>
                  <a:srgbClr val="333333"/>
                </a:solidFill>
                <a:effectLst/>
                <a:latin typeface="Montserrat" panose="00000500000000000000" pitchFamily="2" charset="0"/>
              </a:rPr>
              <a:t>akkrediterede</a:t>
            </a:r>
            <a:r>
              <a:rPr lang="en-US" b="0" i="0" dirty="0">
                <a:solidFill>
                  <a:srgbClr val="333333"/>
                </a:solidFill>
                <a:effectLst/>
                <a:latin typeface="Montserrat" panose="00000500000000000000" pitchFamily="2" charset="0"/>
              </a:rPr>
              <a:t> coaches.</a:t>
            </a:r>
          </a:p>
          <a:p>
            <a:r>
              <a:rPr lang="en-US" b="0" i="0" dirty="0" err="1">
                <a:solidFill>
                  <a:srgbClr val="333333"/>
                </a:solidFill>
                <a:effectLst/>
                <a:latin typeface="Montserrat" panose="00000500000000000000" pitchFamily="2" charset="0"/>
              </a:rPr>
              <a:t>Hvis</a:t>
            </a:r>
            <a:r>
              <a:rPr lang="en-US" b="0" i="0" dirty="0">
                <a:solidFill>
                  <a:srgbClr val="333333"/>
                </a:solidFill>
                <a:effectLst/>
                <a:latin typeface="Montserrat" panose="00000500000000000000" pitchFamily="2" charset="0"/>
              </a:rPr>
              <a:t> du </a:t>
            </a:r>
            <a:r>
              <a:rPr lang="en-US" b="0" i="0" dirty="0" err="1">
                <a:solidFill>
                  <a:srgbClr val="333333"/>
                </a:solidFill>
                <a:effectLst/>
                <a:latin typeface="Montserrat" panose="00000500000000000000" pitchFamily="2" charset="0"/>
              </a:rPr>
              <a:t>har</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en</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etisk</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klage</a:t>
            </a:r>
            <a:r>
              <a:rPr lang="en-US" b="0" i="0" dirty="0">
                <a:solidFill>
                  <a:srgbClr val="333333"/>
                </a:solidFill>
                <a:effectLst/>
                <a:latin typeface="Montserrat" panose="00000500000000000000" pitchFamily="2" charset="0"/>
              </a:rPr>
              <a:t> over </a:t>
            </a:r>
            <a:r>
              <a:rPr lang="en-US" b="0" i="0" dirty="0" err="1">
                <a:solidFill>
                  <a:srgbClr val="333333"/>
                </a:solidFill>
                <a:effectLst/>
                <a:latin typeface="Montserrat" panose="00000500000000000000" pitchFamily="2" charset="0"/>
              </a:rPr>
              <a:t>nogen</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kan</a:t>
            </a:r>
            <a:r>
              <a:rPr lang="en-US" b="0" i="0" dirty="0">
                <a:solidFill>
                  <a:srgbClr val="333333"/>
                </a:solidFill>
                <a:effectLst/>
                <a:latin typeface="Montserrat" panose="00000500000000000000" pitchFamily="2" charset="0"/>
              </a:rPr>
              <a:t> du </a:t>
            </a:r>
            <a:r>
              <a:rPr lang="en-US" b="0" i="0" dirty="0" err="1">
                <a:solidFill>
                  <a:srgbClr val="333333"/>
                </a:solidFill>
                <a:effectLst/>
                <a:latin typeface="Montserrat" panose="00000500000000000000" pitchFamily="2" charset="0"/>
              </a:rPr>
              <a:t>som</a:t>
            </a:r>
            <a:r>
              <a:rPr lang="en-US" b="0" i="0" dirty="0">
                <a:solidFill>
                  <a:srgbClr val="333333"/>
                </a:solidFill>
                <a:effectLst/>
                <a:latin typeface="Montserrat" panose="00000500000000000000" pitchFamily="2" charset="0"/>
              </a:rPr>
              <a:t> det </a:t>
            </a:r>
            <a:r>
              <a:rPr lang="en-US" b="0" i="0" dirty="0" err="1">
                <a:solidFill>
                  <a:srgbClr val="333333"/>
                </a:solidFill>
                <a:effectLst/>
                <a:latin typeface="Montserrat" panose="00000500000000000000" pitchFamily="2" charset="0"/>
              </a:rPr>
              <a:t>første</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hente</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en</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informationspakke</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og</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eksempel</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på</a:t>
            </a:r>
            <a:r>
              <a:rPr lang="en-US" b="0" i="0" dirty="0">
                <a:solidFill>
                  <a:srgbClr val="333333"/>
                </a:solidFill>
                <a:effectLst/>
                <a:latin typeface="Montserrat" panose="00000500000000000000" pitchFamily="2" charset="0"/>
              </a:rPr>
              <a:t> formular, </a:t>
            </a:r>
            <a:r>
              <a:rPr lang="en-US" b="0" i="0" dirty="0" err="1">
                <a:solidFill>
                  <a:srgbClr val="333333"/>
                </a:solidFill>
                <a:effectLst/>
                <a:latin typeface="Montserrat" panose="00000500000000000000" pitchFamily="2" charset="0"/>
              </a:rPr>
              <a:t>før</a:t>
            </a:r>
            <a:r>
              <a:rPr lang="en-US" b="0" i="0" dirty="0">
                <a:solidFill>
                  <a:srgbClr val="333333"/>
                </a:solidFill>
                <a:effectLst/>
                <a:latin typeface="Montserrat" panose="00000500000000000000" pitchFamily="2" charset="0"/>
              </a:rPr>
              <a:t> du </a:t>
            </a:r>
            <a:r>
              <a:rPr lang="en-US" b="0" i="0" dirty="0" err="1">
                <a:solidFill>
                  <a:srgbClr val="333333"/>
                </a:solidFill>
                <a:effectLst/>
                <a:latin typeface="Montserrat" panose="00000500000000000000" pitchFamily="2" charset="0"/>
              </a:rPr>
              <a:t>udfylde</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klageformularen</a:t>
            </a:r>
            <a:r>
              <a:rPr lang="en-US" b="0" i="0" dirty="0">
                <a:solidFill>
                  <a:srgbClr val="333333"/>
                </a:solidFill>
                <a:effectLst/>
                <a:latin typeface="Montserrat" panose="00000500000000000000" pitchFamily="2" charset="0"/>
              </a:rPr>
              <a:t> online.</a:t>
            </a:r>
          </a:p>
          <a:p>
            <a:endParaRPr lang="en-US" b="0" i="0" dirty="0">
              <a:solidFill>
                <a:srgbClr val="333333"/>
              </a:solidFill>
              <a:effectLst/>
              <a:latin typeface="Montserrat" panose="00000500000000000000" pitchFamily="2" charset="0"/>
            </a:endParaRPr>
          </a:p>
          <a:p>
            <a:r>
              <a:rPr lang="en-US" b="0" i="0" dirty="0">
                <a:solidFill>
                  <a:srgbClr val="333333"/>
                </a:solidFill>
                <a:effectLst/>
                <a:latin typeface="Montserrat" panose="00000500000000000000" pitchFamily="2" charset="0"/>
              </a:rPr>
              <a:t>ENDNU </a:t>
            </a:r>
            <a:r>
              <a:rPr lang="en-US" b="0" i="0" dirty="0" err="1">
                <a:solidFill>
                  <a:srgbClr val="333333"/>
                </a:solidFill>
                <a:effectLst/>
                <a:latin typeface="Montserrat" panose="00000500000000000000" pitchFamily="2" charset="0"/>
              </a:rPr>
              <a:t>en</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hjælp</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til</a:t>
            </a:r>
            <a:r>
              <a:rPr lang="en-US" b="0" i="0" dirty="0">
                <a:solidFill>
                  <a:srgbClr val="333333"/>
                </a:solidFill>
                <a:effectLst/>
                <a:latin typeface="Montserrat" panose="00000500000000000000" pitchFamily="2" charset="0"/>
              </a:rPr>
              <a:t> at </a:t>
            </a:r>
            <a:r>
              <a:rPr lang="en-US" b="0" i="0" dirty="0" err="1">
                <a:solidFill>
                  <a:srgbClr val="333333"/>
                </a:solidFill>
                <a:effectLst/>
                <a:latin typeface="Montserrat" panose="00000500000000000000" pitchFamily="2" charset="0"/>
              </a:rPr>
              <a:t>behandle</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etiske</a:t>
            </a:r>
            <a:r>
              <a:rPr lang="en-US" b="0" i="0" dirty="0">
                <a:solidFill>
                  <a:srgbClr val="333333"/>
                </a:solidFill>
                <a:effectLst/>
                <a:latin typeface="Montserrat" panose="00000500000000000000" pitchFamily="2" charset="0"/>
              </a:rPr>
              <a:t> </a:t>
            </a:r>
            <a:r>
              <a:rPr lang="en-US" b="0" i="0" dirty="0" err="1">
                <a:solidFill>
                  <a:srgbClr val="333333"/>
                </a:solidFill>
                <a:effectLst/>
                <a:latin typeface="Montserrat" panose="00000500000000000000" pitchFamily="2" charset="0"/>
              </a:rPr>
              <a:t>dilemmaer</a:t>
            </a:r>
            <a:r>
              <a:rPr lang="en-US" b="0" i="0" dirty="0">
                <a:solidFill>
                  <a:srgbClr val="333333"/>
                </a:solidFill>
                <a:effectLst/>
                <a:latin typeface="Montserrat" panose="00000500000000000000" pitchFamily="2" charset="0"/>
              </a:rPr>
              <a:t> er coaching supervision/peer coaching.</a:t>
            </a:r>
          </a:p>
          <a:p>
            <a:endParaRPr lang="da-DK" dirty="0"/>
          </a:p>
          <a:p>
            <a:endParaRPr lang="da-DK" dirty="0"/>
          </a:p>
          <a:p>
            <a:endParaRPr lang="da-DK" dirty="0"/>
          </a:p>
        </p:txBody>
      </p:sp>
      <p:sp>
        <p:nvSpPr>
          <p:cNvPr id="4" name="Pladsholder til slidenummer 3"/>
          <p:cNvSpPr>
            <a:spLocks noGrp="1"/>
          </p:cNvSpPr>
          <p:nvPr>
            <p:ph type="sldNum" sz="quarter" idx="5"/>
          </p:nvPr>
        </p:nvSpPr>
        <p:spPr/>
        <p:txBody>
          <a:bodyPr/>
          <a:lstStyle/>
          <a:p>
            <a:fld id="{FA79C209-404A-4271-899D-C2BB3B668C51}" type="slidenum">
              <a:rPr lang="da-DK" smtClean="0"/>
              <a:t>25</a:t>
            </a:fld>
            <a:endParaRPr lang="da-DK"/>
          </a:p>
        </p:txBody>
      </p:sp>
    </p:spTree>
    <p:extLst>
      <p:ext uri="{BB962C8B-B14F-4D97-AF65-F5344CB8AC3E}">
        <p14:creationId xmlns:p14="http://schemas.microsoft.com/office/powerpoint/2010/main" val="21407258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Når vi nu har alle de </a:t>
            </a:r>
            <a:r>
              <a:rPr lang="da-DK" dirty="0" err="1"/>
              <a:t>ressourser</a:t>
            </a:r>
            <a:r>
              <a:rPr lang="da-DK" dirty="0"/>
              <a:t> til rådighed, hvad skal vi så med etisk komité?</a:t>
            </a:r>
          </a:p>
          <a:p>
            <a:endParaRPr lang="da-DK" dirty="0"/>
          </a:p>
          <a:p>
            <a:r>
              <a:rPr lang="da-DK" b="0" i="0" dirty="0">
                <a:solidFill>
                  <a:srgbClr val="333333"/>
                </a:solidFill>
                <a:effectLst/>
                <a:latin typeface="Montserrat" panose="00000500000000000000" pitchFamily="2" charset="0"/>
              </a:rPr>
              <a:t>Komitéen arbejder uafhængigt af ICF Danmarks bestyrelse, bestyrelsen, og komitéens medlemmer kan derfor ikke samtidig sidde i bestyrelsen.</a:t>
            </a:r>
          </a:p>
          <a:p>
            <a:endParaRPr lang="da-DK" b="0" i="0" dirty="0">
              <a:solidFill>
                <a:srgbClr val="333333"/>
              </a:solidFill>
              <a:effectLst/>
              <a:latin typeface="Montserrat" panose="00000500000000000000" pitchFamily="2" charset="0"/>
            </a:endParaRPr>
          </a:p>
          <a:p>
            <a:r>
              <a:rPr lang="da-DK" b="0" i="0" dirty="0">
                <a:solidFill>
                  <a:srgbClr val="333333"/>
                </a:solidFill>
                <a:effectLst/>
                <a:latin typeface="Montserrat" panose="00000500000000000000" pitchFamily="2" charset="0"/>
              </a:rPr>
              <a:t>Grundlaget for komitéens arbejde er </a:t>
            </a:r>
            <a:r>
              <a:rPr lang="da-DK" b="0" i="0" dirty="0" err="1">
                <a:solidFill>
                  <a:srgbClr val="333333"/>
                </a:solidFill>
                <a:effectLst/>
                <a:latin typeface="Montserrat" panose="00000500000000000000" pitchFamily="2" charset="0"/>
              </a:rPr>
              <a:t>ICFs</a:t>
            </a:r>
            <a:r>
              <a:rPr lang="da-DK" b="0" i="0" dirty="0">
                <a:solidFill>
                  <a:srgbClr val="333333"/>
                </a:solidFill>
                <a:effectLst/>
                <a:latin typeface="Montserrat" panose="00000500000000000000" pitchFamily="2" charset="0"/>
              </a:rPr>
              <a:t> etiske regler, ‘</a:t>
            </a:r>
            <a:r>
              <a:rPr lang="da-DK" b="0" i="0" dirty="0" err="1">
                <a:solidFill>
                  <a:srgbClr val="333333"/>
                </a:solidFill>
                <a:effectLst/>
                <a:latin typeface="Montserrat" panose="00000500000000000000" pitchFamily="2" charset="0"/>
              </a:rPr>
              <a:t>Chapter</a:t>
            </a:r>
            <a:r>
              <a:rPr lang="da-DK" b="0" i="0" dirty="0">
                <a:solidFill>
                  <a:srgbClr val="333333"/>
                </a:solidFill>
                <a:effectLst/>
                <a:latin typeface="Montserrat" panose="00000500000000000000" pitchFamily="2" charset="0"/>
              </a:rPr>
              <a:t> </a:t>
            </a:r>
            <a:r>
              <a:rPr lang="da-DK" b="0" i="0" dirty="0" err="1">
                <a:solidFill>
                  <a:srgbClr val="333333"/>
                </a:solidFill>
                <a:effectLst/>
                <a:latin typeface="Montserrat" panose="00000500000000000000" pitchFamily="2" charset="0"/>
              </a:rPr>
              <a:t>Leaders</a:t>
            </a:r>
            <a:r>
              <a:rPr lang="da-DK" b="0" i="0" dirty="0">
                <a:solidFill>
                  <a:srgbClr val="333333"/>
                </a:solidFill>
                <a:effectLst/>
                <a:latin typeface="Montserrat" panose="00000500000000000000" pitchFamily="2" charset="0"/>
              </a:rPr>
              <a:t> Guidelines’ samt ICF </a:t>
            </a:r>
            <a:r>
              <a:rPr lang="da-DK" b="0" i="0" dirty="0" err="1">
                <a:solidFill>
                  <a:srgbClr val="333333"/>
                </a:solidFill>
                <a:effectLst/>
                <a:latin typeface="Montserrat" panose="00000500000000000000" pitchFamily="2" charset="0"/>
              </a:rPr>
              <a:t>Globals</a:t>
            </a:r>
            <a:r>
              <a:rPr lang="da-DK" b="0" i="0" dirty="0">
                <a:solidFill>
                  <a:srgbClr val="333333"/>
                </a:solidFill>
                <a:effectLst/>
                <a:latin typeface="Montserrat" panose="00000500000000000000" pitchFamily="2" charset="0"/>
              </a:rPr>
              <a:t> policy vedrørende brug af </a:t>
            </a:r>
            <a:r>
              <a:rPr lang="da-DK" b="0" i="0" dirty="0" err="1">
                <a:solidFill>
                  <a:srgbClr val="333333"/>
                </a:solidFill>
                <a:effectLst/>
                <a:latin typeface="Montserrat" panose="00000500000000000000" pitchFamily="2" charset="0"/>
              </a:rPr>
              <a:t>ICFs</a:t>
            </a:r>
            <a:r>
              <a:rPr lang="da-DK" b="0" i="0" dirty="0">
                <a:solidFill>
                  <a:srgbClr val="333333"/>
                </a:solidFill>
                <a:effectLst/>
                <a:latin typeface="Montserrat" panose="00000500000000000000" pitchFamily="2" charset="0"/>
              </a:rPr>
              <a:t> logo, regler for brug af </a:t>
            </a:r>
            <a:r>
              <a:rPr lang="da-DK" b="0" i="0" dirty="0" err="1">
                <a:solidFill>
                  <a:srgbClr val="333333"/>
                </a:solidFill>
                <a:effectLst/>
                <a:latin typeface="Montserrat" panose="00000500000000000000" pitchFamily="2" charset="0"/>
              </a:rPr>
              <a:t>ICFs</a:t>
            </a:r>
            <a:r>
              <a:rPr lang="da-DK" b="0" i="0" dirty="0">
                <a:solidFill>
                  <a:srgbClr val="333333"/>
                </a:solidFill>
                <a:effectLst/>
                <a:latin typeface="Montserrat" panose="00000500000000000000" pitchFamily="2" charset="0"/>
              </a:rPr>
              <a:t> varemærke samt etisk adfærd i øvrigt. </a:t>
            </a:r>
          </a:p>
          <a:p>
            <a:endParaRPr lang="da-DK" b="0" i="0" dirty="0">
              <a:solidFill>
                <a:srgbClr val="333333"/>
              </a:solidFill>
              <a:effectLst/>
              <a:latin typeface="Montserrat" panose="00000500000000000000" pitchFamily="2" charset="0"/>
            </a:endParaRPr>
          </a:p>
          <a:p>
            <a:endParaRPr lang="da-DK" dirty="0"/>
          </a:p>
          <a:p>
            <a:r>
              <a:rPr lang="da-DK" b="0" i="0" dirty="0">
                <a:solidFill>
                  <a:srgbClr val="333333"/>
                </a:solidFill>
                <a:effectLst/>
                <a:latin typeface="Montserrat" panose="00000500000000000000" pitchFamily="2" charset="0"/>
              </a:rPr>
              <a:t> Etisk Komité rådgiver medlemmer, udbydere og uddannelsesudbydere, afholder workshops om de etiske regler og retter henvendelse til medlemmer og andre, som ikke anvender </a:t>
            </a:r>
            <a:r>
              <a:rPr lang="da-DK" b="0" i="0" dirty="0" err="1">
                <a:solidFill>
                  <a:srgbClr val="333333"/>
                </a:solidFill>
                <a:effectLst/>
                <a:latin typeface="Montserrat" panose="00000500000000000000" pitchFamily="2" charset="0"/>
              </a:rPr>
              <a:t>ICFs</a:t>
            </a:r>
            <a:r>
              <a:rPr lang="da-DK" b="0" i="0" dirty="0">
                <a:solidFill>
                  <a:srgbClr val="333333"/>
                </a:solidFill>
                <a:effectLst/>
                <a:latin typeface="Montserrat" panose="00000500000000000000" pitchFamily="2" charset="0"/>
              </a:rPr>
              <a:t> brand, logo og etiske grundlag korrekt.</a:t>
            </a:r>
          </a:p>
          <a:p>
            <a:endParaRPr lang="da-DK" dirty="0"/>
          </a:p>
          <a:p>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b="0" i="0" dirty="0">
                <a:solidFill>
                  <a:srgbClr val="202124"/>
                </a:solidFill>
                <a:effectLst/>
                <a:latin typeface="Google Sans"/>
              </a:rPr>
              <a:t>Der har været et støt stigende antal henvendelser vedrørende korrekt beskrivelse af ICF-certificeringer og akkrediteringer samt korrekt brug af </a:t>
            </a:r>
            <a:r>
              <a:rPr lang="da-DK" b="0" i="0" dirty="0" err="1">
                <a:solidFill>
                  <a:srgbClr val="202124"/>
                </a:solidFill>
                <a:effectLst/>
                <a:latin typeface="Google Sans"/>
              </a:rPr>
              <a:t>ICFs</a:t>
            </a:r>
            <a:r>
              <a:rPr lang="da-DK" b="0" i="0" dirty="0">
                <a:solidFill>
                  <a:srgbClr val="202124"/>
                </a:solidFill>
                <a:effectLst/>
                <a:latin typeface="Google Sans"/>
              </a:rPr>
              <a:t> logo og varemærke.</a:t>
            </a:r>
          </a:p>
          <a:p>
            <a:endParaRPr lang="da-DK" b="0" i="0" dirty="0">
              <a:solidFill>
                <a:srgbClr val="333333"/>
              </a:solidFill>
              <a:effectLst/>
              <a:latin typeface="Montserrat" panose="00000500000000000000" pitchFamily="2" charset="0"/>
            </a:endParaRPr>
          </a:p>
          <a:p>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b="0" i="0" dirty="0">
                <a:solidFill>
                  <a:srgbClr val="333333"/>
                </a:solidFill>
                <a:effectLst/>
                <a:latin typeface="Montserrat" panose="00000500000000000000" pitchFamily="2" charset="0"/>
              </a:rPr>
              <a:t>Etisk komité laver en årlig beretning til bestyrelsen om de sager, den har været involveret i/modtaget henvendelse om. I 2022 var der ingen sager. </a:t>
            </a:r>
            <a:r>
              <a:rPr lang="da-DK" dirty="0"/>
              <a:t>I tidligere år har det især drejet sig om uoverensstemmelser mellem en skole og deltagere, som ikke mener, de har fået den ydelse, de er blevet lovet, coaches som mener, at andre coaches bedriver falsk markedsføring (ved at bruge ICF-logoet eller påkalde sig ICF-standarder uden at have ret til det).</a:t>
            </a:r>
          </a:p>
          <a:p>
            <a:endParaRPr lang="da-DK" b="0" i="0" dirty="0">
              <a:solidFill>
                <a:srgbClr val="333333"/>
              </a:solidFill>
              <a:effectLst/>
              <a:latin typeface="Montserrat"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33333"/>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rPr>
              <a:t>2020 Ethical Conduct and Compliance Report</a:t>
            </a:r>
          </a:p>
          <a:p>
            <a:endParaRPr lang="da-DK" b="0" i="0" dirty="0">
              <a:solidFill>
                <a:srgbClr val="333333"/>
              </a:solidFill>
              <a:effectLst/>
              <a:latin typeface="Montserrat"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33333"/>
              </a:solidFill>
              <a:effectLst/>
              <a:latin typeface="Montserrat" panose="00000500000000000000" pitchFamily="2" charset="0"/>
            </a:endParaRPr>
          </a:p>
          <a:p>
            <a:endParaRPr lang="da-DK" dirty="0"/>
          </a:p>
        </p:txBody>
      </p:sp>
      <p:sp>
        <p:nvSpPr>
          <p:cNvPr id="4" name="Pladsholder til slidenummer 3"/>
          <p:cNvSpPr>
            <a:spLocks noGrp="1"/>
          </p:cNvSpPr>
          <p:nvPr>
            <p:ph type="sldNum" sz="quarter" idx="5"/>
          </p:nvPr>
        </p:nvSpPr>
        <p:spPr/>
        <p:txBody>
          <a:bodyPr/>
          <a:lstStyle/>
          <a:p>
            <a:fld id="{FA79C209-404A-4271-899D-C2BB3B668C51}" type="slidenum">
              <a:rPr lang="da-DK" smtClean="0"/>
              <a:t>26</a:t>
            </a:fld>
            <a:endParaRPr lang="da-DK"/>
          </a:p>
        </p:txBody>
      </p:sp>
    </p:spTree>
    <p:extLst>
      <p:ext uri="{BB962C8B-B14F-4D97-AF65-F5344CB8AC3E}">
        <p14:creationId xmlns:p14="http://schemas.microsoft.com/office/powerpoint/2010/main" val="37449374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Her er tal for 2020: henvendelser til ICF Global</a:t>
            </a:r>
          </a:p>
          <a:p>
            <a:r>
              <a:rPr lang="da-DK" dirty="0"/>
              <a:t>Forskel på person- og program/skolerelaterede disputter.</a:t>
            </a:r>
          </a:p>
          <a:p>
            <a:r>
              <a:rPr lang="en-US" dirty="0"/>
              <a:t>Mange </a:t>
            </a:r>
            <a:r>
              <a:rPr lang="en-US" dirty="0" err="1"/>
              <a:t>af</a:t>
            </a:r>
            <a:r>
              <a:rPr lang="en-US" dirty="0"/>
              <a:t> de </a:t>
            </a:r>
            <a:r>
              <a:rPr lang="en-US" dirty="0" err="1"/>
              <a:t>klager</a:t>
            </a:r>
            <a:r>
              <a:rPr lang="en-US" dirty="0"/>
              <a:t>, ICF </a:t>
            </a:r>
            <a:r>
              <a:rPr lang="en-US" dirty="0" err="1"/>
              <a:t>modtager</a:t>
            </a:r>
            <a:r>
              <a:rPr lang="en-US" dirty="0"/>
              <a:t> er mod </a:t>
            </a:r>
            <a:r>
              <a:rPr lang="en-US" dirty="0" err="1"/>
              <a:t>personer</a:t>
            </a:r>
            <a:r>
              <a:rPr lang="en-US" dirty="0"/>
              <a:t>  der </a:t>
            </a:r>
            <a:r>
              <a:rPr lang="en-US" dirty="0" err="1"/>
              <a:t>ikke</a:t>
            </a:r>
            <a:r>
              <a:rPr lang="en-US" dirty="0"/>
              <a:t> </a:t>
            </a:r>
            <a:r>
              <a:rPr lang="en-US" dirty="0" err="1"/>
              <a:t>har</a:t>
            </a:r>
            <a:r>
              <a:rPr lang="en-US" dirty="0"/>
              <a:t> </a:t>
            </a:r>
            <a:r>
              <a:rPr lang="en-US" dirty="0" err="1"/>
              <a:t>bånd</a:t>
            </a:r>
            <a:r>
              <a:rPr lang="en-US" dirty="0"/>
              <a:t> </a:t>
            </a:r>
            <a:r>
              <a:rPr lang="en-US" dirty="0" err="1"/>
              <a:t>til</a:t>
            </a:r>
            <a:r>
              <a:rPr lang="en-US" dirty="0"/>
              <a:t> ICF </a:t>
            </a:r>
            <a:r>
              <a:rPr lang="en-US" dirty="0" err="1"/>
              <a:t>eller</a:t>
            </a:r>
            <a:r>
              <a:rPr lang="en-US" dirty="0"/>
              <a:t> Som </a:t>
            </a:r>
            <a:r>
              <a:rPr lang="en-US" dirty="0" err="1"/>
              <a:t>på</a:t>
            </a:r>
            <a:r>
              <a:rPr lang="en-US" dirty="0"/>
              <a:t> </a:t>
            </a:r>
            <a:r>
              <a:rPr lang="en-US" dirty="0" err="1"/>
              <a:t>anden</a:t>
            </a:r>
            <a:r>
              <a:rPr lang="en-US" dirty="0"/>
              <a:t> </a:t>
            </a:r>
            <a:r>
              <a:rPr lang="en-US" dirty="0" err="1"/>
              <a:t>måde</a:t>
            </a:r>
            <a:r>
              <a:rPr lang="en-US" dirty="0"/>
              <a:t> er </a:t>
            </a:r>
            <a:r>
              <a:rPr lang="en-US" dirty="0" err="1"/>
              <a:t>uden</a:t>
            </a:r>
            <a:r>
              <a:rPr lang="en-US" dirty="0"/>
              <a:t> for ECR-</a:t>
            </a:r>
          </a:p>
          <a:p>
            <a:r>
              <a:rPr lang="en-US" dirty="0" err="1"/>
              <a:t>processens</a:t>
            </a:r>
            <a:r>
              <a:rPr lang="en-US" dirty="0"/>
              <a:t> </a:t>
            </a:r>
            <a:r>
              <a:rPr lang="en-US" dirty="0" err="1"/>
              <a:t>rækkevidde</a:t>
            </a:r>
            <a:r>
              <a:rPr lang="en-US" dirty="0"/>
              <a:t>. (ECR = Ethical </a:t>
            </a:r>
            <a:r>
              <a:rPr lang="en-US" dirty="0" err="1"/>
              <a:t>Coduct</a:t>
            </a:r>
            <a:r>
              <a:rPr lang="en-US" dirty="0"/>
              <a:t> Review process)</a:t>
            </a:r>
          </a:p>
          <a:p>
            <a:r>
              <a:rPr lang="en-US" dirty="0">
                <a:solidFill>
                  <a:srgbClr val="444444"/>
                </a:solidFill>
                <a:latin typeface="minion-pro"/>
              </a:rPr>
              <a:t>Coaches </a:t>
            </a:r>
            <a:r>
              <a:rPr lang="en-US" dirty="0" err="1">
                <a:solidFill>
                  <a:srgbClr val="444444"/>
                </a:solidFill>
                <a:latin typeface="minion-pro"/>
              </a:rPr>
              <a:t>som</a:t>
            </a:r>
            <a:r>
              <a:rPr lang="en-US" dirty="0">
                <a:solidFill>
                  <a:srgbClr val="444444"/>
                </a:solidFill>
                <a:latin typeface="minion-pro"/>
              </a:rPr>
              <a:t> </a:t>
            </a:r>
            <a:r>
              <a:rPr lang="en-US" dirty="0" err="1">
                <a:solidFill>
                  <a:srgbClr val="444444"/>
                </a:solidFill>
                <a:latin typeface="minion-pro"/>
              </a:rPr>
              <a:t>leverer</a:t>
            </a:r>
            <a:r>
              <a:rPr lang="en-US" dirty="0">
                <a:solidFill>
                  <a:srgbClr val="444444"/>
                </a:solidFill>
                <a:latin typeface="minion-pro"/>
              </a:rPr>
              <a:t> mere end 120 </a:t>
            </a:r>
            <a:r>
              <a:rPr lang="en-US" dirty="0" err="1">
                <a:solidFill>
                  <a:srgbClr val="444444"/>
                </a:solidFill>
                <a:latin typeface="minion-pro"/>
              </a:rPr>
              <a:t>coachingtimer</a:t>
            </a:r>
            <a:r>
              <a:rPr lang="en-US" dirty="0">
                <a:solidFill>
                  <a:srgbClr val="444444"/>
                </a:solidFill>
                <a:latin typeface="minion-pro"/>
              </a:rPr>
              <a:t> per </a:t>
            </a:r>
            <a:r>
              <a:rPr lang="en-US" dirty="0" err="1">
                <a:solidFill>
                  <a:srgbClr val="444444"/>
                </a:solidFill>
                <a:latin typeface="minion-pro"/>
              </a:rPr>
              <a:t>år</a:t>
            </a:r>
            <a:r>
              <a:rPr lang="en-US" dirty="0">
                <a:solidFill>
                  <a:srgbClr val="444444"/>
                </a:solidFill>
                <a:latin typeface="minion-pro"/>
              </a:rPr>
              <a:t> </a:t>
            </a:r>
            <a:r>
              <a:rPr lang="en-US" dirty="0" err="1">
                <a:solidFill>
                  <a:srgbClr val="444444"/>
                </a:solidFill>
                <a:latin typeface="minion-pro"/>
              </a:rPr>
              <a:t>tilkendegiver</a:t>
            </a:r>
            <a:r>
              <a:rPr lang="en-US" dirty="0">
                <a:solidFill>
                  <a:srgbClr val="444444"/>
                </a:solidFill>
                <a:latin typeface="minion-pro"/>
              </a:rPr>
              <a:t> </a:t>
            </a:r>
            <a:r>
              <a:rPr lang="en-US" dirty="0" err="1">
                <a:solidFill>
                  <a:srgbClr val="444444"/>
                </a:solidFill>
                <a:latin typeface="minion-pro"/>
              </a:rPr>
              <a:t>flere</a:t>
            </a:r>
            <a:r>
              <a:rPr lang="en-US" dirty="0">
                <a:solidFill>
                  <a:srgbClr val="444444"/>
                </a:solidFill>
                <a:latin typeface="minion-pro"/>
              </a:rPr>
              <a:t> </a:t>
            </a:r>
            <a:r>
              <a:rPr lang="en-US" dirty="0" err="1">
                <a:solidFill>
                  <a:srgbClr val="444444"/>
                </a:solidFill>
                <a:latin typeface="minion-pro"/>
              </a:rPr>
              <a:t>dilemmaer</a:t>
            </a:r>
            <a:r>
              <a:rPr lang="en-US" dirty="0">
                <a:solidFill>
                  <a:srgbClr val="444444"/>
                </a:solidFill>
                <a:latin typeface="minion-pro"/>
              </a:rPr>
              <a:t> end coaches med </a:t>
            </a:r>
            <a:r>
              <a:rPr lang="en-US" dirty="0" err="1">
                <a:solidFill>
                  <a:srgbClr val="444444"/>
                </a:solidFill>
                <a:latin typeface="minion-pro"/>
              </a:rPr>
              <a:t>færre</a:t>
            </a:r>
            <a:r>
              <a:rPr lang="en-US" dirty="0">
                <a:solidFill>
                  <a:srgbClr val="444444"/>
                </a:solidFill>
                <a:latin typeface="minion-pro"/>
              </a:rPr>
              <a:t> timer. I den </a:t>
            </a:r>
            <a:r>
              <a:rPr lang="en-US" dirty="0" err="1">
                <a:solidFill>
                  <a:srgbClr val="444444"/>
                </a:solidFill>
                <a:latin typeface="minion-pro"/>
              </a:rPr>
              <a:t>kategori</a:t>
            </a:r>
            <a:r>
              <a:rPr lang="en-US" dirty="0">
                <a:solidFill>
                  <a:srgbClr val="444444"/>
                </a:solidFill>
                <a:latin typeface="minion-pro"/>
              </a:rPr>
              <a:t> </a:t>
            </a:r>
            <a:r>
              <a:rPr lang="en-US" dirty="0" err="1">
                <a:solidFill>
                  <a:srgbClr val="444444"/>
                </a:solidFill>
                <a:latin typeface="minion-pro"/>
              </a:rPr>
              <a:t>havde</a:t>
            </a:r>
            <a:r>
              <a:rPr lang="en-US" dirty="0">
                <a:solidFill>
                  <a:srgbClr val="444444"/>
                </a:solidFill>
                <a:latin typeface="minion-pro"/>
              </a:rPr>
              <a:t> 3,4% </a:t>
            </a:r>
            <a:r>
              <a:rPr lang="en-US" dirty="0" err="1">
                <a:solidFill>
                  <a:srgbClr val="444444"/>
                </a:solidFill>
                <a:latin typeface="minion-pro"/>
              </a:rPr>
              <a:t>ingen</a:t>
            </a:r>
            <a:r>
              <a:rPr lang="en-US" dirty="0">
                <a:solidFill>
                  <a:srgbClr val="444444"/>
                </a:solidFill>
                <a:latin typeface="minion-pro"/>
              </a:rPr>
              <a:t> </a:t>
            </a:r>
            <a:r>
              <a:rPr lang="en-US" dirty="0" err="1">
                <a:solidFill>
                  <a:srgbClr val="444444"/>
                </a:solidFill>
                <a:latin typeface="minion-pro"/>
              </a:rPr>
              <a:t>dilemmaer</a:t>
            </a:r>
            <a:endParaRPr lang="en-US" b="0" i="0" dirty="0">
              <a:solidFill>
                <a:srgbClr val="444444"/>
              </a:solidFill>
              <a:effectLst/>
              <a:latin typeface="minion-pro"/>
            </a:endParaRPr>
          </a:p>
          <a:p>
            <a:r>
              <a:rPr lang="en-US" b="0" i="0" dirty="0" err="1">
                <a:solidFill>
                  <a:srgbClr val="444444"/>
                </a:solidFill>
                <a:effectLst/>
                <a:latin typeface="minion-pro"/>
              </a:rPr>
              <a:t>Erfaring</a:t>
            </a:r>
            <a:r>
              <a:rPr lang="en-US" b="0" i="0" dirty="0">
                <a:solidFill>
                  <a:srgbClr val="444444"/>
                </a:solidFill>
                <a:effectLst/>
                <a:latin typeface="minion-pro"/>
              </a:rPr>
              <a:t> </a:t>
            </a:r>
            <a:r>
              <a:rPr lang="en-US" b="0" i="0" dirty="0" err="1">
                <a:solidFill>
                  <a:srgbClr val="444444"/>
                </a:solidFill>
                <a:effectLst/>
                <a:latin typeface="minion-pro"/>
              </a:rPr>
              <a:t>synes</a:t>
            </a:r>
            <a:r>
              <a:rPr lang="en-US" b="0" i="0" dirty="0">
                <a:solidFill>
                  <a:srgbClr val="444444"/>
                </a:solidFill>
                <a:effectLst/>
                <a:latin typeface="minion-pro"/>
              </a:rPr>
              <a:t> </a:t>
            </a:r>
            <a:r>
              <a:rPr lang="en-US" b="0" i="0" dirty="0" err="1">
                <a:solidFill>
                  <a:srgbClr val="444444"/>
                </a:solidFill>
                <a:effectLst/>
                <a:latin typeface="minion-pro"/>
              </a:rPr>
              <a:t>ikke</a:t>
            </a:r>
            <a:r>
              <a:rPr lang="en-US" b="0" i="0" dirty="0">
                <a:solidFill>
                  <a:srgbClr val="444444"/>
                </a:solidFill>
                <a:effectLst/>
                <a:latin typeface="minion-pro"/>
              </a:rPr>
              <a:t> at have </a:t>
            </a:r>
            <a:r>
              <a:rPr lang="en-US" b="0" i="0" dirty="0" err="1">
                <a:solidFill>
                  <a:srgbClr val="444444"/>
                </a:solidFill>
                <a:effectLst/>
                <a:latin typeface="minion-pro"/>
              </a:rPr>
              <a:t>nogen</a:t>
            </a:r>
            <a:r>
              <a:rPr lang="en-US" b="0" i="0" dirty="0">
                <a:solidFill>
                  <a:srgbClr val="444444"/>
                </a:solidFill>
                <a:effectLst/>
                <a:latin typeface="minion-pro"/>
              </a:rPr>
              <a:t> </a:t>
            </a:r>
            <a:r>
              <a:rPr lang="en-US" b="0" i="0" dirty="0" err="1">
                <a:solidFill>
                  <a:srgbClr val="444444"/>
                </a:solidFill>
                <a:effectLst/>
                <a:latin typeface="minion-pro"/>
              </a:rPr>
              <a:t>effekt</a:t>
            </a:r>
            <a:r>
              <a:rPr lang="en-US" b="0" i="0" dirty="0">
                <a:solidFill>
                  <a:srgbClr val="444444"/>
                </a:solidFill>
                <a:effectLst/>
                <a:latin typeface="minion-pro"/>
              </a:rPr>
              <a:t> </a:t>
            </a:r>
            <a:r>
              <a:rPr lang="en-US" b="0" i="0" dirty="0" err="1">
                <a:solidFill>
                  <a:srgbClr val="444444"/>
                </a:solidFill>
                <a:effectLst/>
                <a:latin typeface="minion-pro"/>
              </a:rPr>
              <a:t>på</a:t>
            </a:r>
            <a:r>
              <a:rPr lang="en-US" b="0" i="0" dirty="0">
                <a:solidFill>
                  <a:srgbClr val="444444"/>
                </a:solidFill>
                <a:effectLst/>
                <a:latin typeface="minion-pro"/>
              </a:rPr>
              <a:t> </a:t>
            </a:r>
            <a:r>
              <a:rPr lang="en-US" b="0" i="0" dirty="0" err="1">
                <a:solidFill>
                  <a:srgbClr val="444444"/>
                </a:solidFill>
                <a:effectLst/>
                <a:latin typeface="minion-pro"/>
              </a:rPr>
              <a:t>hyppigheden</a:t>
            </a:r>
            <a:r>
              <a:rPr lang="en-US" b="0" i="0" dirty="0">
                <a:solidFill>
                  <a:srgbClr val="444444"/>
                </a:solidFill>
                <a:effectLst/>
                <a:latin typeface="minion-pro"/>
              </a:rPr>
              <a:t> </a:t>
            </a:r>
            <a:r>
              <a:rPr lang="en-US" b="0" i="0" dirty="0" err="1">
                <a:solidFill>
                  <a:srgbClr val="444444"/>
                </a:solidFill>
                <a:effectLst/>
                <a:latin typeface="minion-pro"/>
              </a:rPr>
              <a:t>af</a:t>
            </a:r>
            <a:r>
              <a:rPr lang="en-US" b="0" i="0" dirty="0">
                <a:solidFill>
                  <a:srgbClr val="444444"/>
                </a:solidFill>
                <a:effectLst/>
                <a:latin typeface="minion-pro"/>
              </a:rPr>
              <a:t> </a:t>
            </a:r>
            <a:r>
              <a:rPr lang="en-US" b="0" i="0" dirty="0" err="1">
                <a:solidFill>
                  <a:srgbClr val="444444"/>
                </a:solidFill>
                <a:effectLst/>
                <a:latin typeface="minion-pro"/>
              </a:rPr>
              <a:t>dilemmaer</a:t>
            </a:r>
            <a:r>
              <a:rPr lang="en-US" b="0" i="0" dirty="0">
                <a:solidFill>
                  <a:srgbClr val="444444"/>
                </a:solidFill>
                <a:effectLst/>
                <a:latin typeface="minion-pro"/>
              </a:rPr>
              <a:t>; coaches med mere end 10 </a:t>
            </a:r>
            <a:r>
              <a:rPr lang="en-US" b="0" i="0" dirty="0" err="1">
                <a:solidFill>
                  <a:srgbClr val="444444"/>
                </a:solidFill>
                <a:effectLst/>
                <a:latin typeface="minion-pro"/>
              </a:rPr>
              <a:t>års</a:t>
            </a:r>
            <a:r>
              <a:rPr lang="en-US" b="0" i="0" dirty="0">
                <a:solidFill>
                  <a:srgbClr val="444444"/>
                </a:solidFill>
                <a:effectLst/>
                <a:latin typeface="minion-pro"/>
              </a:rPr>
              <a:t> </a:t>
            </a:r>
            <a:r>
              <a:rPr lang="en-US" b="0" i="0" dirty="0" err="1">
                <a:solidFill>
                  <a:srgbClr val="444444"/>
                </a:solidFill>
                <a:effectLst/>
                <a:latin typeface="minion-pro"/>
              </a:rPr>
              <a:t>erfaring</a:t>
            </a:r>
            <a:r>
              <a:rPr lang="en-US" b="0" i="0" dirty="0">
                <a:solidFill>
                  <a:srgbClr val="444444"/>
                </a:solidFill>
                <a:effectLst/>
                <a:latin typeface="minion-pro"/>
              </a:rPr>
              <a:t> </a:t>
            </a:r>
            <a:r>
              <a:rPr lang="en-US" b="0" i="0" dirty="0" err="1">
                <a:solidFill>
                  <a:srgbClr val="444444"/>
                </a:solidFill>
                <a:effectLst/>
                <a:latin typeface="minion-pro"/>
              </a:rPr>
              <a:t>har</a:t>
            </a:r>
            <a:r>
              <a:rPr lang="en-US" b="0" i="0" dirty="0">
                <a:solidFill>
                  <a:srgbClr val="444444"/>
                </a:solidFill>
                <a:effectLst/>
                <a:latin typeface="minion-pro"/>
              </a:rPr>
              <a:t> </a:t>
            </a:r>
            <a:r>
              <a:rPr lang="en-US" b="0" i="0" dirty="0" err="1">
                <a:solidFill>
                  <a:srgbClr val="444444"/>
                </a:solidFill>
                <a:effectLst/>
                <a:latin typeface="minion-pro"/>
              </a:rPr>
              <a:t>stadig</a:t>
            </a:r>
            <a:r>
              <a:rPr lang="en-US" b="0" i="0" dirty="0">
                <a:solidFill>
                  <a:srgbClr val="444444"/>
                </a:solidFill>
                <a:effectLst/>
                <a:latin typeface="minion-pro"/>
              </a:rPr>
              <a:t> den </a:t>
            </a:r>
            <a:r>
              <a:rPr lang="en-US" b="0" i="0" dirty="0" err="1">
                <a:solidFill>
                  <a:srgbClr val="444444"/>
                </a:solidFill>
                <a:effectLst/>
                <a:latin typeface="minion-pro"/>
              </a:rPr>
              <a:t>samme</a:t>
            </a:r>
            <a:r>
              <a:rPr lang="en-US" b="0" i="0" dirty="0">
                <a:solidFill>
                  <a:srgbClr val="444444"/>
                </a:solidFill>
                <a:effectLst/>
                <a:latin typeface="minion-pro"/>
              </a:rPr>
              <a:t> </a:t>
            </a:r>
            <a:r>
              <a:rPr lang="en-US" b="0" i="0" dirty="0" err="1">
                <a:solidFill>
                  <a:srgbClr val="444444"/>
                </a:solidFill>
                <a:effectLst/>
                <a:latin typeface="minion-pro"/>
              </a:rPr>
              <a:t>procent</a:t>
            </a:r>
            <a:r>
              <a:rPr lang="en-US" b="0" i="0" dirty="0">
                <a:solidFill>
                  <a:srgbClr val="444444"/>
                </a:solidFill>
                <a:effectLst/>
                <a:latin typeface="minion-pro"/>
              </a:rPr>
              <a:t> </a:t>
            </a:r>
            <a:r>
              <a:rPr lang="en-US" b="0" i="0" dirty="0" err="1">
                <a:solidFill>
                  <a:srgbClr val="444444"/>
                </a:solidFill>
                <a:effectLst/>
                <a:latin typeface="minion-pro"/>
              </a:rPr>
              <a:t>dilemmaer</a:t>
            </a:r>
            <a:endParaRPr lang="en-US" b="0" i="0" dirty="0">
              <a:solidFill>
                <a:srgbClr val="444444"/>
              </a:solidFill>
              <a:effectLst/>
              <a:latin typeface="minion-pro"/>
            </a:endParaRPr>
          </a:p>
          <a:p>
            <a:r>
              <a:rPr lang="en-US" dirty="0" err="1">
                <a:solidFill>
                  <a:srgbClr val="444444"/>
                </a:solidFill>
                <a:latin typeface="minion-pro"/>
              </a:rPr>
              <a:t>Typen</a:t>
            </a:r>
            <a:r>
              <a:rPr lang="en-US" dirty="0">
                <a:solidFill>
                  <a:srgbClr val="444444"/>
                </a:solidFill>
                <a:latin typeface="minion-pro"/>
              </a:rPr>
              <a:t> </a:t>
            </a:r>
            <a:r>
              <a:rPr lang="en-US" dirty="0" err="1">
                <a:solidFill>
                  <a:srgbClr val="444444"/>
                </a:solidFill>
                <a:latin typeface="minion-pro"/>
              </a:rPr>
              <a:t>af</a:t>
            </a:r>
            <a:r>
              <a:rPr lang="en-US" dirty="0">
                <a:solidFill>
                  <a:srgbClr val="444444"/>
                </a:solidFill>
                <a:latin typeface="minion-pro"/>
              </a:rPr>
              <a:t> </a:t>
            </a:r>
            <a:r>
              <a:rPr lang="en-US" dirty="0" err="1">
                <a:solidFill>
                  <a:srgbClr val="444444"/>
                </a:solidFill>
                <a:latin typeface="minion-pro"/>
              </a:rPr>
              <a:t>dilemmaer</a:t>
            </a:r>
            <a:r>
              <a:rPr lang="en-US" dirty="0">
                <a:solidFill>
                  <a:srgbClr val="444444"/>
                </a:solidFill>
                <a:latin typeface="minion-pro"/>
              </a:rPr>
              <a:t> </a:t>
            </a:r>
            <a:r>
              <a:rPr lang="en-US" dirty="0" err="1">
                <a:solidFill>
                  <a:srgbClr val="444444"/>
                </a:solidFill>
                <a:latin typeface="minion-pro"/>
              </a:rPr>
              <a:t>ændres</a:t>
            </a:r>
            <a:r>
              <a:rPr lang="en-US" dirty="0">
                <a:solidFill>
                  <a:srgbClr val="444444"/>
                </a:solidFill>
                <a:latin typeface="minion-pro"/>
              </a:rPr>
              <a:t> </a:t>
            </a:r>
            <a:r>
              <a:rPr lang="en-US" dirty="0" err="1">
                <a:solidFill>
                  <a:srgbClr val="444444"/>
                </a:solidFill>
                <a:latin typeface="minion-pro"/>
              </a:rPr>
              <a:t>betydeligt</a:t>
            </a:r>
            <a:r>
              <a:rPr lang="en-US" dirty="0">
                <a:solidFill>
                  <a:srgbClr val="444444"/>
                </a:solidFill>
                <a:latin typeface="minion-pro"/>
              </a:rPr>
              <a:t> over </a:t>
            </a:r>
            <a:r>
              <a:rPr lang="en-US" dirty="0" err="1">
                <a:solidFill>
                  <a:srgbClr val="444444"/>
                </a:solidFill>
                <a:latin typeface="minion-pro"/>
              </a:rPr>
              <a:t>tid</a:t>
            </a:r>
            <a:r>
              <a:rPr lang="en-US" dirty="0">
                <a:solidFill>
                  <a:srgbClr val="444444"/>
                </a:solidFill>
                <a:latin typeface="minion-pro"/>
              </a:rPr>
              <a:t>; </a:t>
            </a:r>
            <a:r>
              <a:rPr lang="en-US" dirty="0" err="1">
                <a:solidFill>
                  <a:srgbClr val="444444"/>
                </a:solidFill>
                <a:latin typeface="minion-pro"/>
              </a:rPr>
              <a:t>erfarne</a:t>
            </a:r>
            <a:r>
              <a:rPr lang="en-US" dirty="0">
                <a:solidFill>
                  <a:srgbClr val="444444"/>
                </a:solidFill>
                <a:latin typeface="minion-pro"/>
              </a:rPr>
              <a:t> coaches </a:t>
            </a:r>
            <a:r>
              <a:rPr lang="en-US" dirty="0" err="1">
                <a:solidFill>
                  <a:srgbClr val="444444"/>
                </a:solidFill>
                <a:latin typeface="minion-pro"/>
              </a:rPr>
              <a:t>har</a:t>
            </a:r>
            <a:r>
              <a:rPr lang="en-US" dirty="0">
                <a:solidFill>
                  <a:srgbClr val="444444"/>
                </a:solidFill>
                <a:latin typeface="minion-pro"/>
              </a:rPr>
              <a:t> </a:t>
            </a:r>
            <a:r>
              <a:rPr lang="en-US" dirty="0" err="1">
                <a:solidFill>
                  <a:srgbClr val="444444"/>
                </a:solidFill>
                <a:latin typeface="minion-pro"/>
              </a:rPr>
              <a:t>andre</a:t>
            </a:r>
            <a:r>
              <a:rPr lang="en-US" dirty="0">
                <a:solidFill>
                  <a:srgbClr val="444444"/>
                </a:solidFill>
                <a:latin typeface="minion-pro"/>
              </a:rPr>
              <a:t> </a:t>
            </a:r>
            <a:r>
              <a:rPr lang="en-US" dirty="0" err="1">
                <a:solidFill>
                  <a:srgbClr val="444444"/>
                </a:solidFill>
                <a:latin typeface="minion-pro"/>
              </a:rPr>
              <a:t>dilemmaer</a:t>
            </a:r>
            <a:r>
              <a:rPr lang="en-US" dirty="0">
                <a:solidFill>
                  <a:srgbClr val="444444"/>
                </a:solidFill>
                <a:latin typeface="minion-pro"/>
              </a:rPr>
              <a:t> end nye coaches. Der er </a:t>
            </a:r>
            <a:r>
              <a:rPr lang="en-US" dirty="0" err="1">
                <a:solidFill>
                  <a:srgbClr val="444444"/>
                </a:solidFill>
                <a:latin typeface="minion-pro"/>
              </a:rPr>
              <a:t>også</a:t>
            </a:r>
            <a:r>
              <a:rPr lang="en-US" dirty="0">
                <a:solidFill>
                  <a:srgbClr val="444444"/>
                </a:solidFill>
                <a:latin typeface="minion-pro"/>
              </a:rPr>
              <a:t> </a:t>
            </a:r>
            <a:r>
              <a:rPr lang="en-US" dirty="0" err="1">
                <a:solidFill>
                  <a:srgbClr val="444444"/>
                </a:solidFill>
                <a:latin typeface="minion-pro"/>
              </a:rPr>
              <a:t>forskelle</a:t>
            </a:r>
            <a:r>
              <a:rPr lang="en-US" dirty="0">
                <a:solidFill>
                  <a:srgbClr val="444444"/>
                </a:solidFill>
                <a:latin typeface="minion-pro"/>
              </a:rPr>
              <a:t> </a:t>
            </a:r>
            <a:r>
              <a:rPr lang="en-US" dirty="0" err="1">
                <a:solidFill>
                  <a:srgbClr val="444444"/>
                </a:solidFill>
                <a:latin typeface="minion-pro"/>
              </a:rPr>
              <a:t>mellem</a:t>
            </a:r>
            <a:r>
              <a:rPr lang="en-US" dirty="0">
                <a:solidFill>
                  <a:srgbClr val="444444"/>
                </a:solidFill>
                <a:latin typeface="minion-pro"/>
              </a:rPr>
              <a:t> </a:t>
            </a:r>
            <a:r>
              <a:rPr lang="en-US" dirty="0" err="1">
                <a:solidFill>
                  <a:srgbClr val="444444"/>
                </a:solidFill>
                <a:latin typeface="minion-pro"/>
              </a:rPr>
              <a:t>kønnene</a:t>
            </a:r>
            <a:r>
              <a:rPr lang="en-US" dirty="0">
                <a:solidFill>
                  <a:srgbClr val="444444"/>
                </a:solidFill>
                <a:latin typeface="minion-pro"/>
              </a:rPr>
              <a:t> </a:t>
            </a:r>
            <a:r>
              <a:rPr lang="en-US" dirty="0" err="1">
                <a:solidFill>
                  <a:srgbClr val="444444"/>
                </a:solidFill>
                <a:latin typeface="minion-pro"/>
              </a:rPr>
              <a:t>i</a:t>
            </a:r>
            <a:r>
              <a:rPr lang="en-US" dirty="0">
                <a:solidFill>
                  <a:srgbClr val="444444"/>
                </a:solidFill>
                <a:latin typeface="minion-pro"/>
              </a:rPr>
              <a:t> de </a:t>
            </a:r>
            <a:r>
              <a:rPr lang="en-US" dirty="0" err="1">
                <a:solidFill>
                  <a:srgbClr val="444444"/>
                </a:solidFill>
                <a:latin typeface="minion-pro"/>
              </a:rPr>
              <a:t>dominerende</a:t>
            </a:r>
            <a:r>
              <a:rPr lang="en-US" dirty="0">
                <a:solidFill>
                  <a:srgbClr val="444444"/>
                </a:solidFill>
                <a:latin typeface="minion-pro"/>
              </a:rPr>
              <a:t> </a:t>
            </a:r>
            <a:r>
              <a:rPr lang="en-US" dirty="0" err="1">
                <a:solidFill>
                  <a:srgbClr val="444444"/>
                </a:solidFill>
                <a:latin typeface="minion-pro"/>
              </a:rPr>
              <a:t>dilemmaer</a:t>
            </a:r>
            <a:endParaRPr lang="en-US" b="0" i="0" dirty="0">
              <a:solidFill>
                <a:srgbClr val="444444"/>
              </a:solidFill>
              <a:effectLst/>
              <a:latin typeface="minion-pro"/>
            </a:endParaRPr>
          </a:p>
          <a:p>
            <a:r>
              <a:rPr lang="en-US" dirty="0" err="1">
                <a:solidFill>
                  <a:srgbClr val="444444"/>
                </a:solidFill>
                <a:latin typeface="minion-pro"/>
              </a:rPr>
              <a:t>Værdiforskelle</a:t>
            </a:r>
            <a:r>
              <a:rPr lang="en-US" dirty="0">
                <a:solidFill>
                  <a:srgbClr val="444444"/>
                </a:solidFill>
                <a:latin typeface="minion-pro"/>
              </a:rPr>
              <a:t> </a:t>
            </a:r>
            <a:r>
              <a:rPr lang="en-US" dirty="0" err="1">
                <a:solidFill>
                  <a:srgbClr val="444444"/>
                </a:solidFill>
                <a:latin typeface="minion-pro"/>
              </a:rPr>
              <a:t>mellem</a:t>
            </a:r>
            <a:r>
              <a:rPr lang="en-US" dirty="0">
                <a:solidFill>
                  <a:srgbClr val="444444"/>
                </a:solidFill>
                <a:latin typeface="minion-pro"/>
              </a:rPr>
              <a:t> coach </a:t>
            </a:r>
            <a:r>
              <a:rPr lang="en-US" dirty="0" err="1">
                <a:solidFill>
                  <a:srgbClr val="444444"/>
                </a:solidFill>
                <a:latin typeface="minion-pro"/>
              </a:rPr>
              <a:t>og</a:t>
            </a:r>
            <a:r>
              <a:rPr lang="en-US" dirty="0">
                <a:solidFill>
                  <a:srgbClr val="444444"/>
                </a:solidFill>
                <a:latin typeface="minion-pro"/>
              </a:rPr>
              <a:t> </a:t>
            </a:r>
            <a:r>
              <a:rPr lang="en-US" dirty="0" err="1">
                <a:solidFill>
                  <a:srgbClr val="444444"/>
                </a:solidFill>
                <a:latin typeface="minion-pro"/>
              </a:rPr>
              <a:t>coachee</a:t>
            </a:r>
            <a:r>
              <a:rPr lang="en-US" dirty="0">
                <a:solidFill>
                  <a:srgbClr val="444444"/>
                </a:solidFill>
                <a:latin typeface="minion-pro"/>
              </a:rPr>
              <a:t> er den </a:t>
            </a:r>
            <a:r>
              <a:rPr lang="en-US" dirty="0" err="1">
                <a:solidFill>
                  <a:srgbClr val="444444"/>
                </a:solidFill>
                <a:latin typeface="minion-pro"/>
              </a:rPr>
              <a:t>mest</a:t>
            </a:r>
            <a:r>
              <a:rPr lang="en-US" dirty="0">
                <a:solidFill>
                  <a:srgbClr val="444444"/>
                </a:solidFill>
                <a:latin typeface="minion-pro"/>
              </a:rPr>
              <a:t> </a:t>
            </a:r>
            <a:r>
              <a:rPr lang="en-US" dirty="0" err="1">
                <a:solidFill>
                  <a:srgbClr val="444444"/>
                </a:solidFill>
                <a:latin typeface="minion-pro"/>
              </a:rPr>
              <a:t>almindelige</a:t>
            </a:r>
            <a:r>
              <a:rPr lang="en-US" dirty="0">
                <a:solidFill>
                  <a:srgbClr val="444444"/>
                </a:solidFill>
                <a:latin typeface="minion-pro"/>
              </a:rPr>
              <a:t> </a:t>
            </a:r>
            <a:r>
              <a:rPr lang="en-US" dirty="0" err="1">
                <a:solidFill>
                  <a:srgbClr val="444444"/>
                </a:solidFill>
                <a:latin typeface="minion-pro"/>
              </a:rPr>
              <a:t>kilde</a:t>
            </a:r>
            <a:r>
              <a:rPr lang="en-US" dirty="0">
                <a:solidFill>
                  <a:srgbClr val="444444"/>
                </a:solidFill>
                <a:latin typeface="minion-pro"/>
              </a:rPr>
              <a:t> </a:t>
            </a:r>
            <a:r>
              <a:rPr lang="en-US" dirty="0" err="1">
                <a:solidFill>
                  <a:srgbClr val="444444"/>
                </a:solidFill>
                <a:latin typeface="minion-pro"/>
              </a:rPr>
              <a:t>til</a:t>
            </a:r>
            <a:r>
              <a:rPr lang="en-US" dirty="0">
                <a:solidFill>
                  <a:srgbClr val="444444"/>
                </a:solidFill>
                <a:latin typeface="minion-pro"/>
              </a:rPr>
              <a:t> et dilemma (42%)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444444"/>
                </a:solidFill>
                <a:effectLst/>
                <a:latin typeface="minion-pro"/>
              </a:rPr>
              <a:t>Den </a:t>
            </a:r>
            <a:r>
              <a:rPr lang="en-US" b="0" i="0" dirty="0" err="1">
                <a:solidFill>
                  <a:srgbClr val="444444"/>
                </a:solidFill>
                <a:effectLst/>
                <a:latin typeface="minion-pro"/>
              </a:rPr>
              <a:t>største</a:t>
            </a:r>
            <a:r>
              <a:rPr lang="en-US" b="0" i="0" dirty="0">
                <a:solidFill>
                  <a:srgbClr val="444444"/>
                </a:solidFill>
                <a:effectLst/>
                <a:latin typeface="minion-pro"/>
              </a:rPr>
              <a:t> </a:t>
            </a:r>
            <a:r>
              <a:rPr lang="en-US" b="0" i="0" dirty="0" err="1">
                <a:solidFill>
                  <a:srgbClr val="444444"/>
                </a:solidFill>
                <a:effectLst/>
                <a:latin typeface="minion-pro"/>
              </a:rPr>
              <a:t>risiko</a:t>
            </a:r>
            <a:r>
              <a:rPr lang="en-US" b="0" i="0" dirty="0">
                <a:solidFill>
                  <a:srgbClr val="444444"/>
                </a:solidFill>
                <a:effectLst/>
                <a:latin typeface="minion-pro"/>
              </a:rPr>
              <a:t> for </a:t>
            </a:r>
            <a:r>
              <a:rPr lang="en-US" b="0" i="0" dirty="0" err="1">
                <a:solidFill>
                  <a:srgbClr val="444444"/>
                </a:solidFill>
                <a:effectLst/>
                <a:latin typeface="minion-pro"/>
              </a:rPr>
              <a:t>en</a:t>
            </a:r>
            <a:r>
              <a:rPr lang="en-US" b="0" i="0" dirty="0">
                <a:solidFill>
                  <a:srgbClr val="444444"/>
                </a:solidFill>
                <a:effectLst/>
                <a:latin typeface="minion-pro"/>
              </a:rPr>
              <a:t> </a:t>
            </a:r>
            <a:r>
              <a:rPr lang="en-US" b="0" i="0" dirty="0" err="1">
                <a:solidFill>
                  <a:srgbClr val="444444"/>
                </a:solidFill>
                <a:effectLst/>
                <a:latin typeface="minion-pro"/>
              </a:rPr>
              <a:t>forkert</a:t>
            </a:r>
            <a:r>
              <a:rPr lang="en-US" b="0" i="0" dirty="0">
                <a:solidFill>
                  <a:srgbClr val="444444"/>
                </a:solidFill>
                <a:effectLst/>
                <a:latin typeface="minion-pro"/>
              </a:rPr>
              <a:t> </a:t>
            </a:r>
            <a:r>
              <a:rPr lang="en-US" b="0" i="0" dirty="0" err="1">
                <a:solidFill>
                  <a:srgbClr val="444444"/>
                </a:solidFill>
                <a:effectLst/>
                <a:latin typeface="minion-pro"/>
              </a:rPr>
              <a:t>beslutning</a:t>
            </a:r>
            <a:r>
              <a:rPr lang="en-US" b="0" i="0" dirty="0">
                <a:solidFill>
                  <a:srgbClr val="444444"/>
                </a:solidFill>
                <a:effectLst/>
                <a:latin typeface="minion-pro"/>
              </a:rPr>
              <a:t> I </a:t>
            </a:r>
            <a:r>
              <a:rPr lang="en-US" b="0" i="0" dirty="0" err="1">
                <a:solidFill>
                  <a:srgbClr val="444444"/>
                </a:solidFill>
                <a:effectLst/>
                <a:latin typeface="minion-pro"/>
              </a:rPr>
              <a:t>håndteringen</a:t>
            </a:r>
            <a:r>
              <a:rPr lang="en-US" b="0" i="0" dirty="0">
                <a:solidFill>
                  <a:srgbClr val="444444"/>
                </a:solidFill>
                <a:effectLst/>
                <a:latin typeface="minion-pro"/>
              </a:rPr>
              <a:t> </a:t>
            </a:r>
            <a:r>
              <a:rPr lang="en-US" b="0" i="0" dirty="0" err="1">
                <a:solidFill>
                  <a:srgbClr val="444444"/>
                </a:solidFill>
                <a:effectLst/>
                <a:latin typeface="minion-pro"/>
              </a:rPr>
              <a:t>af</a:t>
            </a:r>
            <a:r>
              <a:rPr lang="en-US" b="0" i="0" dirty="0">
                <a:solidFill>
                  <a:srgbClr val="444444"/>
                </a:solidFill>
                <a:effectLst/>
                <a:latin typeface="minion-pro"/>
              </a:rPr>
              <a:t> et dilemma er: at </a:t>
            </a:r>
            <a:r>
              <a:rPr lang="en-US" b="0" i="0" dirty="0" err="1">
                <a:solidFill>
                  <a:srgbClr val="444444"/>
                </a:solidFill>
                <a:effectLst/>
                <a:latin typeface="minion-pro"/>
              </a:rPr>
              <a:t>miste</a:t>
            </a:r>
            <a:r>
              <a:rPr lang="en-US" b="0" i="0" dirty="0">
                <a:solidFill>
                  <a:srgbClr val="444444"/>
                </a:solidFill>
                <a:effectLst/>
                <a:latin typeface="minion-pro"/>
              </a:rPr>
              <a:t> </a:t>
            </a:r>
            <a:r>
              <a:rPr lang="en-US" b="0" i="0" dirty="0" err="1">
                <a:solidFill>
                  <a:srgbClr val="444444"/>
                </a:solidFill>
                <a:effectLst/>
                <a:latin typeface="minion-pro"/>
              </a:rPr>
              <a:t>klientens</a:t>
            </a:r>
            <a:r>
              <a:rPr lang="en-US" b="0" i="0" dirty="0">
                <a:solidFill>
                  <a:srgbClr val="444444"/>
                </a:solidFill>
                <a:effectLst/>
                <a:latin typeface="minion-pro"/>
              </a:rPr>
              <a:t> </a:t>
            </a:r>
            <a:r>
              <a:rPr lang="en-US" b="0" i="0" dirty="0" err="1">
                <a:solidFill>
                  <a:srgbClr val="444444"/>
                </a:solidFill>
                <a:effectLst/>
                <a:latin typeface="minion-pro"/>
              </a:rPr>
              <a:t>eller</a:t>
            </a:r>
            <a:r>
              <a:rPr lang="en-US" b="0" i="0" dirty="0">
                <a:solidFill>
                  <a:srgbClr val="444444"/>
                </a:solidFill>
                <a:effectLst/>
                <a:latin typeface="minion-pro"/>
              </a:rPr>
              <a:t> </a:t>
            </a:r>
            <a:r>
              <a:rPr lang="en-US" b="0" i="0" dirty="0" err="1">
                <a:solidFill>
                  <a:srgbClr val="444444"/>
                </a:solidFill>
                <a:effectLst/>
                <a:latin typeface="minion-pro"/>
              </a:rPr>
              <a:t>sponsorens</a:t>
            </a:r>
            <a:r>
              <a:rPr lang="en-US" b="0" i="0" dirty="0">
                <a:solidFill>
                  <a:srgbClr val="444444"/>
                </a:solidFill>
                <a:effectLst/>
                <a:latin typeface="minion-pro"/>
              </a:rPr>
              <a:t> </a:t>
            </a:r>
            <a:r>
              <a:rPr lang="en-US" b="0" i="0" dirty="0" err="1">
                <a:solidFill>
                  <a:srgbClr val="444444"/>
                </a:solidFill>
                <a:effectLst/>
                <a:latin typeface="minion-pro"/>
              </a:rPr>
              <a:t>tillid</a:t>
            </a:r>
            <a:r>
              <a:rPr lang="en-US" b="0" i="0" dirty="0">
                <a:solidFill>
                  <a:srgbClr val="444444"/>
                </a:solidFill>
                <a:effectLst/>
                <a:latin typeface="minion-pro"/>
              </a:rPr>
              <a:t> (47,8%), at </a:t>
            </a:r>
            <a:r>
              <a:rPr lang="en-US" b="0" i="0" dirty="0" err="1">
                <a:solidFill>
                  <a:srgbClr val="444444"/>
                </a:solidFill>
                <a:effectLst/>
                <a:latin typeface="minion-pro"/>
              </a:rPr>
              <a:t>skade</a:t>
            </a:r>
            <a:r>
              <a:rPr lang="en-US" b="0" i="0" dirty="0">
                <a:solidFill>
                  <a:srgbClr val="444444"/>
                </a:solidFill>
                <a:effectLst/>
                <a:latin typeface="minion-pro"/>
              </a:rPr>
              <a:t> </a:t>
            </a:r>
            <a:r>
              <a:rPr lang="en-US" b="0" i="0" dirty="0" err="1">
                <a:solidFill>
                  <a:srgbClr val="444444"/>
                </a:solidFill>
                <a:effectLst/>
                <a:latin typeface="minion-pro"/>
              </a:rPr>
              <a:t>klientens</a:t>
            </a:r>
            <a:r>
              <a:rPr lang="en-US" b="0" i="0" dirty="0">
                <a:solidFill>
                  <a:srgbClr val="444444"/>
                </a:solidFill>
                <a:effectLst/>
                <a:latin typeface="minion-pro"/>
              </a:rPr>
              <a:t> </a:t>
            </a:r>
            <a:r>
              <a:rPr lang="en-US" b="0" i="0" dirty="0" err="1">
                <a:solidFill>
                  <a:srgbClr val="444444"/>
                </a:solidFill>
                <a:effectLst/>
                <a:latin typeface="minion-pro"/>
              </a:rPr>
              <a:t>udvikling</a:t>
            </a:r>
            <a:r>
              <a:rPr lang="en-US" b="0" i="0" dirty="0">
                <a:solidFill>
                  <a:srgbClr val="444444"/>
                </a:solidFill>
                <a:effectLst/>
                <a:latin typeface="minion-pro"/>
              </a:rPr>
              <a:t> (42,2%), </a:t>
            </a:r>
            <a:r>
              <a:rPr lang="en-US" b="0" i="0" dirty="0" err="1">
                <a:solidFill>
                  <a:srgbClr val="444444"/>
                </a:solidFill>
                <a:effectLst/>
                <a:latin typeface="minion-pro"/>
              </a:rPr>
              <a:t>og</a:t>
            </a:r>
            <a:r>
              <a:rPr lang="en-US" b="0" i="0" dirty="0">
                <a:solidFill>
                  <a:srgbClr val="444444"/>
                </a:solidFill>
                <a:effectLst/>
                <a:latin typeface="minion-pro"/>
              </a:rPr>
              <a:t> </a:t>
            </a:r>
            <a:r>
              <a:rPr lang="en-US" b="0" i="0" dirty="0" err="1">
                <a:solidFill>
                  <a:srgbClr val="444444"/>
                </a:solidFill>
                <a:effectLst/>
                <a:latin typeface="minion-pro"/>
              </a:rPr>
              <a:t>skade</a:t>
            </a:r>
            <a:r>
              <a:rPr lang="en-US" b="0" i="0" dirty="0">
                <a:solidFill>
                  <a:srgbClr val="444444"/>
                </a:solidFill>
                <a:effectLst/>
                <a:latin typeface="minion-pro"/>
              </a:rPr>
              <a:t> min </a:t>
            </a:r>
            <a:r>
              <a:rPr lang="en-US" b="0" i="0" dirty="0" err="1">
                <a:solidFill>
                  <a:srgbClr val="444444"/>
                </a:solidFill>
                <a:effectLst/>
                <a:latin typeface="minion-pro"/>
              </a:rPr>
              <a:t>troværdighed</a:t>
            </a:r>
            <a:r>
              <a:rPr lang="en-US" b="0" i="0" dirty="0">
                <a:solidFill>
                  <a:srgbClr val="444444"/>
                </a:solidFill>
                <a:effectLst/>
                <a:latin typeface="minion-pro"/>
              </a:rPr>
              <a:t> for professional coach  (40,2</a:t>
            </a:r>
            <a:endParaRPr lang="en-US" dirty="0">
              <a:solidFill>
                <a:srgbClr val="444444"/>
              </a:solidFill>
              <a:latin typeface="minion-pro"/>
            </a:endParaRPr>
          </a:p>
          <a:p>
            <a:endParaRPr lang="en-US" dirty="0"/>
          </a:p>
          <a:p>
            <a:endParaRPr lang="da-DK" dirty="0"/>
          </a:p>
        </p:txBody>
      </p:sp>
      <p:sp>
        <p:nvSpPr>
          <p:cNvPr id="4" name="Pladsholder til slidenummer 3"/>
          <p:cNvSpPr>
            <a:spLocks noGrp="1"/>
          </p:cNvSpPr>
          <p:nvPr>
            <p:ph type="sldNum" sz="quarter" idx="5"/>
          </p:nvPr>
        </p:nvSpPr>
        <p:spPr/>
        <p:txBody>
          <a:bodyPr/>
          <a:lstStyle/>
          <a:p>
            <a:fld id="{FA79C209-404A-4271-899D-C2BB3B668C51}" type="slidenum">
              <a:rPr lang="da-DK" smtClean="0"/>
              <a:t>27</a:t>
            </a:fld>
            <a:endParaRPr lang="da-DK"/>
          </a:p>
        </p:txBody>
      </p:sp>
    </p:spTree>
    <p:extLst>
      <p:ext uri="{BB962C8B-B14F-4D97-AF65-F5344CB8AC3E}">
        <p14:creationId xmlns:p14="http://schemas.microsoft.com/office/powerpoint/2010/main" val="6005962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Etisk Komité afholder en workshop – med </a:t>
            </a:r>
            <a:r>
              <a:rPr lang="da-DK" dirty="0" err="1"/>
              <a:t>CCEUs</a:t>
            </a:r>
            <a:r>
              <a:rPr lang="da-DK" dirty="0"/>
              <a:t> – til november. </a:t>
            </a:r>
            <a:r>
              <a:rPr lang="da-DK" sz="1200" dirty="0">
                <a:effectLst/>
                <a:latin typeface="Verdana" panose="020B0604030504040204" pitchFamily="34" charset="0"/>
                <a:ea typeface="Calibri" panose="020F0502020204030204" pitchFamily="34" charset="0"/>
              </a:rPr>
              <a:t>Her vil vi arbejde med forskellige typer dilemmaer, både nogle der handler om, at ens egne værdier som coach kan komme i klemme, og nogle hvor man som coach kan komme i dilemmaer </a:t>
            </a:r>
            <a:r>
              <a:rPr lang="da-DK" sz="1200" dirty="0" err="1">
                <a:effectLst/>
                <a:latin typeface="Verdana" panose="020B0604030504040204" pitchFamily="34" charset="0"/>
                <a:ea typeface="Calibri" panose="020F0502020204030204" pitchFamily="34" charset="0"/>
              </a:rPr>
              <a:t>pga</a:t>
            </a:r>
            <a:r>
              <a:rPr lang="da-DK" sz="1200" dirty="0">
                <a:effectLst/>
                <a:latin typeface="Verdana" panose="020B0604030504040204" pitchFamily="34" charset="0"/>
                <a:ea typeface="Calibri" panose="020F0502020204030204" pitchFamily="34" charset="0"/>
              </a:rPr>
              <a:t> af organisatoriske forhold i den virksomhed man arbejder for. Vi kommer også til at kigge på hvordan man markedsfører sig som coach uden at overtræde de retningslinjer, der er i </a:t>
            </a:r>
            <a:r>
              <a:rPr lang="da-DK" sz="1200" dirty="0" err="1">
                <a:effectLst/>
                <a:latin typeface="Verdana" panose="020B0604030504040204" pitchFamily="34" charset="0"/>
                <a:ea typeface="Calibri" panose="020F0502020204030204" pitchFamily="34" charset="0"/>
              </a:rPr>
              <a:t>ICFs</a:t>
            </a:r>
            <a:r>
              <a:rPr lang="da-DK" sz="1200" dirty="0">
                <a:effectLst/>
                <a:latin typeface="Verdana" panose="020B0604030504040204" pitchFamily="34" charset="0"/>
                <a:ea typeface="Calibri" panose="020F0502020204030204" pitchFamily="34" charset="0"/>
              </a:rPr>
              <a:t> etiske grundlag". </a:t>
            </a:r>
            <a:r>
              <a:rPr lang="da-DK" dirty="0"/>
              <a:t> Vi planlægger også én for Jylland/Fyn-netværket.</a:t>
            </a:r>
          </a:p>
          <a:p>
            <a:endParaRPr lang="da-DK" dirty="0"/>
          </a:p>
          <a:p>
            <a:r>
              <a:rPr lang="da-DK" dirty="0"/>
              <a:t>()Jeg kunne godt selv tænke mig at drøfte etik ved brug af kunstig intelligens i coaching, der er uden tvivl masse at drøfte i forbindelse med den stigende brug af teamcoaching, og hvad med coachingplatforme?</a:t>
            </a:r>
          </a:p>
          <a:p>
            <a:endParaRPr lang="da-DK" dirty="0"/>
          </a:p>
          <a:p>
            <a:r>
              <a:rPr lang="da-DK" dirty="0"/>
              <a:t>Hvilke temaer ville I finde det interessant at diskutere?</a:t>
            </a:r>
          </a:p>
        </p:txBody>
      </p:sp>
      <p:sp>
        <p:nvSpPr>
          <p:cNvPr id="4" name="Pladsholder til slidenummer 3"/>
          <p:cNvSpPr>
            <a:spLocks noGrp="1"/>
          </p:cNvSpPr>
          <p:nvPr>
            <p:ph type="sldNum" sz="quarter" idx="5"/>
          </p:nvPr>
        </p:nvSpPr>
        <p:spPr/>
        <p:txBody>
          <a:bodyPr/>
          <a:lstStyle/>
          <a:p>
            <a:fld id="{FA79C209-404A-4271-899D-C2BB3B668C51}" type="slidenum">
              <a:rPr lang="da-DK" smtClean="0"/>
              <a:t>28</a:t>
            </a:fld>
            <a:endParaRPr lang="da-DK"/>
          </a:p>
        </p:txBody>
      </p:sp>
    </p:spTree>
    <p:extLst>
      <p:ext uri="{BB962C8B-B14F-4D97-AF65-F5344CB8AC3E}">
        <p14:creationId xmlns:p14="http://schemas.microsoft.com/office/powerpoint/2010/main" val="2208409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Hvorfor er det her sjovt?</a:t>
            </a:r>
          </a:p>
        </p:txBody>
      </p:sp>
      <p:sp>
        <p:nvSpPr>
          <p:cNvPr id="4" name="Pladsholder til slidenummer 3"/>
          <p:cNvSpPr>
            <a:spLocks noGrp="1"/>
          </p:cNvSpPr>
          <p:nvPr>
            <p:ph type="sldNum" sz="quarter" idx="5"/>
          </p:nvPr>
        </p:nvSpPr>
        <p:spPr/>
        <p:txBody>
          <a:bodyPr/>
          <a:lstStyle/>
          <a:p>
            <a:fld id="{FA79C209-404A-4271-899D-C2BB3B668C51}" type="slidenum">
              <a:rPr lang="da-DK" smtClean="0"/>
              <a:t>4</a:t>
            </a:fld>
            <a:endParaRPr lang="da-DK"/>
          </a:p>
        </p:txBody>
      </p:sp>
    </p:spTree>
    <p:extLst>
      <p:ext uri="{BB962C8B-B14F-4D97-AF65-F5344CB8AC3E}">
        <p14:creationId xmlns:p14="http://schemas.microsoft.com/office/powerpoint/2010/main" val="521496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r>
              <a:rPr lang="da-DK" b="0" i="0" dirty="0">
                <a:solidFill>
                  <a:srgbClr val="252525"/>
                </a:solidFill>
                <a:effectLst/>
                <a:latin typeface="Circular"/>
              </a:rPr>
              <a:t>Man kan måske sige, at vi først og fremmest bliver opmærksomme på etik, når vi er i tvivl om, hvad der er rigtigst at gøre. Når man handler etisk, sætter man ikke sig selv fuldstændigt i centrum. Man tager hensyn til andre ved at lade deres interesser tælle næsten lige så meget som ens egne. </a:t>
            </a:r>
            <a:r>
              <a:rPr lang="da-DK" dirty="0">
                <a:hlinkClick r:id="rId3"/>
              </a:rPr>
              <a:t>Introduktion til etik | Nationalt Center for Etik</a:t>
            </a:r>
            <a:endParaRPr lang="da-DK" dirty="0"/>
          </a:p>
          <a:p>
            <a:pPr algn="l"/>
            <a:endParaRPr lang="da-DK" b="0" i="0" dirty="0">
              <a:solidFill>
                <a:srgbClr val="252525"/>
              </a:solidFill>
              <a:effectLst/>
              <a:latin typeface="Circ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b="0" i="0" dirty="0">
                <a:solidFill>
                  <a:srgbClr val="252525"/>
                </a:solidFill>
                <a:effectLst/>
                <a:latin typeface="Circular"/>
              </a:rPr>
              <a:t>Moral er mere sæd og skik, eller de konkrete forskrifter. Eller sagt på en anden måde: Etik refererer til regler der kommer fra en ekstern kilde, mens moral refererer til et individs egne principper for, hvad der er rigtigt og forkert. </a:t>
            </a:r>
            <a:endParaRPr lang="en-US" dirty="0"/>
          </a:p>
          <a:p>
            <a:pPr algn="l"/>
            <a:endParaRPr lang="da-DK" b="0" i="0" dirty="0">
              <a:solidFill>
                <a:srgbClr val="252525"/>
              </a:solidFill>
              <a:effectLst/>
              <a:latin typeface="Circular"/>
            </a:endParaRPr>
          </a:p>
          <a:p>
            <a:br>
              <a:rPr lang="da-DK" dirty="0"/>
            </a:br>
            <a:r>
              <a:rPr lang="da-DK" sz="1200" b="0" i="0" dirty="0">
                <a:solidFill>
                  <a:srgbClr val="4D5156"/>
                </a:solidFill>
                <a:effectLst/>
                <a:latin typeface="Google Sans"/>
                <a:ea typeface="+mn-ea"/>
              </a:rPr>
              <a:t>Man kan tale om henholdsvis </a:t>
            </a:r>
            <a:r>
              <a:rPr lang="da-DK" sz="1200" b="0" i="0" u="none" dirty="0">
                <a:solidFill>
                  <a:srgbClr val="4D5156"/>
                </a:solidFill>
                <a:effectLst/>
                <a:latin typeface="Google Sans"/>
                <a:ea typeface="+mn-ea"/>
              </a:rPr>
              <a:t>normativ og anvendt etik. Normativ etik </a:t>
            </a:r>
            <a:r>
              <a:rPr lang="da-DK" sz="1200" u="none" dirty="0">
                <a:solidFill>
                  <a:srgbClr val="202122"/>
                </a:solidFill>
                <a:effectLst/>
                <a:latin typeface="Arial" panose="020B0604020202020204" pitchFamily="34" charset="0"/>
                <a:ea typeface="Calibri" panose="020F0502020204030204" pitchFamily="34" charset="0"/>
              </a:rPr>
              <a:t>er</a:t>
            </a:r>
            <a:r>
              <a:rPr lang="da-DK" sz="1200" dirty="0">
                <a:solidFill>
                  <a:srgbClr val="202122"/>
                </a:solidFill>
                <a:effectLst/>
                <a:latin typeface="Arial" panose="020B0604020202020204" pitchFamily="34" charset="0"/>
                <a:ea typeface="Calibri" panose="020F0502020204030204" pitchFamily="34" charset="0"/>
              </a:rPr>
              <a:t> en metode, hvor man søger at finde frem til, hvad rigtig moral er, altså hvilke </a:t>
            </a:r>
            <a:r>
              <a:rPr lang="da-DK" sz="1200" u="sng" dirty="0">
                <a:solidFill>
                  <a:srgbClr val="795CB2"/>
                </a:solidFill>
                <a:effectLst/>
                <a:latin typeface="Arial" panose="020B0604020202020204" pitchFamily="34" charset="0"/>
                <a:ea typeface="Calibri" panose="020F0502020204030204" pitchFamily="34" charset="0"/>
                <a:hlinkClick r:id="rId4" tooltip="Handling (virke)"/>
              </a:rPr>
              <a:t>handlinger</a:t>
            </a:r>
            <a:r>
              <a:rPr lang="da-DK" sz="1200" dirty="0">
                <a:solidFill>
                  <a:srgbClr val="202122"/>
                </a:solidFill>
                <a:effectLst/>
                <a:latin typeface="Arial" panose="020B0604020202020204" pitchFamily="34" charset="0"/>
                <a:ea typeface="Calibri" panose="020F0502020204030204" pitchFamily="34" charset="0"/>
              </a:rPr>
              <a:t> der er </a:t>
            </a:r>
            <a:r>
              <a:rPr lang="da-DK" sz="1200" u="sng" dirty="0">
                <a:solidFill>
                  <a:srgbClr val="A55858"/>
                </a:solidFill>
                <a:effectLst/>
                <a:latin typeface="Arial" panose="020B0604020202020204" pitchFamily="34" charset="0"/>
                <a:ea typeface="Calibri" panose="020F0502020204030204" pitchFamily="34" charset="0"/>
                <a:hlinkClick r:id="rId5" tooltip="Det rette (ikke skrevet endnu)"/>
              </a:rPr>
              <a:t>rigtige</a:t>
            </a:r>
            <a:r>
              <a:rPr lang="da-DK" sz="1200" dirty="0">
                <a:solidFill>
                  <a:srgbClr val="202122"/>
                </a:solidFill>
                <a:effectLst/>
                <a:latin typeface="Arial" panose="020B0604020202020204" pitchFamily="34" charset="0"/>
                <a:ea typeface="Calibri" panose="020F0502020204030204" pitchFamily="34" charset="0"/>
              </a:rPr>
              <a:t>, og hvilke der er </a:t>
            </a:r>
            <a:r>
              <a:rPr lang="da-DK" sz="1200" u="sng" dirty="0">
                <a:solidFill>
                  <a:srgbClr val="A55858"/>
                </a:solidFill>
                <a:effectLst/>
                <a:latin typeface="Arial" panose="020B0604020202020204" pitchFamily="34" charset="0"/>
                <a:ea typeface="Calibri" panose="020F0502020204030204" pitchFamily="34" charset="0"/>
                <a:hlinkClick r:id="rId6" tooltip="Det urette (ikke skrevet endnu)"/>
              </a:rPr>
              <a:t>forkerte</a:t>
            </a:r>
            <a:r>
              <a:rPr lang="da-DK" sz="1200" dirty="0">
                <a:solidFill>
                  <a:srgbClr val="202122"/>
                </a:solidFill>
                <a:effectLst/>
                <a:latin typeface="Arial" panose="020B0604020202020204" pitchFamily="34" charset="0"/>
                <a:ea typeface="Calibri" panose="020F0502020204030204" pitchFamily="34" charset="0"/>
              </a:rPr>
              <a:t>. </a:t>
            </a:r>
            <a:endParaRPr lang="da-DK" sz="1200" dirty="0">
              <a:effectLst/>
              <a:latin typeface="Calibri" panose="020F0502020204030204" pitchFamily="34" charset="0"/>
              <a:ea typeface="Calibri" panose="020F0502020204030204" pitchFamily="34" charset="0"/>
            </a:endParaRPr>
          </a:p>
          <a:p>
            <a:r>
              <a:rPr lang="da-DK" sz="1200" b="0" u="sng" dirty="0">
                <a:solidFill>
                  <a:srgbClr val="A55858"/>
                </a:solidFill>
                <a:effectLst/>
                <a:latin typeface="Arial" panose="020B0604020202020204" pitchFamily="34" charset="0"/>
                <a:ea typeface="Calibri" panose="020F0502020204030204" pitchFamily="34" charset="0"/>
              </a:rPr>
              <a:t>Anvendt </a:t>
            </a:r>
            <a:r>
              <a:rPr lang="da-DK" sz="1200" b="0" u="none" dirty="0">
                <a:solidFill>
                  <a:srgbClr val="A55858"/>
                </a:solidFill>
                <a:effectLst/>
                <a:latin typeface="Arial" panose="020B0604020202020204" pitchFamily="34" charset="0"/>
                <a:ea typeface="Calibri" panose="020F0502020204030204" pitchFamily="34" charset="0"/>
              </a:rPr>
              <a:t>etik </a:t>
            </a:r>
            <a:r>
              <a:rPr lang="da-DK" sz="1200" u="none" dirty="0">
                <a:solidFill>
                  <a:srgbClr val="202122"/>
                </a:solidFill>
                <a:effectLst/>
                <a:latin typeface="Arial" panose="020B0604020202020204" pitchFamily="34" charset="0"/>
                <a:ea typeface="Calibri" panose="020F0502020204030204" pitchFamily="34" charset="0"/>
              </a:rPr>
              <a:t>handler</a:t>
            </a:r>
            <a:r>
              <a:rPr lang="da-DK" sz="1200" dirty="0">
                <a:solidFill>
                  <a:srgbClr val="202122"/>
                </a:solidFill>
                <a:effectLst/>
                <a:latin typeface="Arial" panose="020B0604020202020204" pitchFamily="34" charset="0"/>
                <a:ea typeface="Calibri" panose="020F0502020204030204" pitchFamily="34" charset="0"/>
              </a:rPr>
              <a:t> om en normativ etiks anvendelse på et moralsk problem. Givet at man har bestemt fastlagt moral, hvordan reagerer man så på en given situation eller problem. Under denne kategori diskuteres der fx grænseproblematikker som </a:t>
            </a:r>
            <a:r>
              <a:rPr lang="da-DK" sz="1200" u="sng" dirty="0">
                <a:solidFill>
                  <a:srgbClr val="795CB2"/>
                </a:solidFill>
                <a:effectLst/>
                <a:latin typeface="Arial" panose="020B0604020202020204" pitchFamily="34" charset="0"/>
                <a:ea typeface="Calibri" panose="020F0502020204030204" pitchFamily="34" charset="0"/>
                <a:hlinkClick r:id="rId7" tooltip="Aktiv dødshjælp"/>
              </a:rPr>
              <a:t>aktiv dødshjælp</a:t>
            </a:r>
            <a:r>
              <a:rPr lang="da-DK" sz="1200" dirty="0">
                <a:solidFill>
                  <a:srgbClr val="202122"/>
                </a:solidFill>
                <a:effectLst/>
                <a:latin typeface="Arial" panose="020B0604020202020204" pitchFamily="34" charset="0"/>
                <a:ea typeface="Calibri" panose="020F0502020204030204" pitchFamily="34" charset="0"/>
              </a:rPr>
              <a:t> og </a:t>
            </a:r>
            <a:r>
              <a:rPr lang="da-DK" sz="1200" u="sng" dirty="0">
                <a:solidFill>
                  <a:srgbClr val="795CB2"/>
                </a:solidFill>
                <a:effectLst/>
                <a:latin typeface="Arial" panose="020B0604020202020204" pitchFamily="34" charset="0"/>
                <a:ea typeface="Calibri" panose="020F0502020204030204" pitchFamily="34" charset="0"/>
                <a:hlinkClick r:id="rId8" tooltip="Abort"/>
              </a:rPr>
              <a:t>abort</a:t>
            </a:r>
            <a:r>
              <a:rPr lang="da-DK" sz="1200" dirty="0">
                <a:solidFill>
                  <a:srgbClr val="202122"/>
                </a:solidFill>
                <a:effectLst/>
                <a:latin typeface="Arial" panose="020B0604020202020204" pitchFamily="34" charset="0"/>
                <a:ea typeface="Calibri" panose="020F0502020204030204" pitchFamily="34" charset="0"/>
              </a:rPr>
              <a:t>, men også de moralske problemer med eksempelvis at anbefale en </a:t>
            </a:r>
            <a:r>
              <a:rPr lang="da-DK" sz="1200" u="sng" dirty="0">
                <a:solidFill>
                  <a:srgbClr val="A55858"/>
                </a:solidFill>
                <a:effectLst/>
                <a:latin typeface="Arial" panose="020B0604020202020204" pitchFamily="34" charset="0"/>
                <a:ea typeface="Calibri" panose="020F0502020204030204" pitchFamily="34" charset="0"/>
                <a:hlinkClick r:id="rId9" tooltip="Krigskonvention (ikke skrevet endnu)"/>
              </a:rPr>
              <a:t>krigskonvention</a:t>
            </a:r>
            <a:r>
              <a:rPr lang="da-DK" sz="1200" dirty="0">
                <a:solidFill>
                  <a:srgbClr val="202122"/>
                </a:solidFill>
                <a:effectLst/>
                <a:latin typeface="Arial" panose="020B0604020202020204" pitchFamily="34" charset="0"/>
                <a:ea typeface="Calibri" panose="020F0502020204030204" pitchFamily="34" charset="0"/>
              </a:rPr>
              <a:t> eller definere </a:t>
            </a:r>
            <a:r>
              <a:rPr lang="da-DK" sz="1200" u="sng" dirty="0">
                <a:solidFill>
                  <a:srgbClr val="795CB2"/>
                </a:solidFill>
                <a:effectLst/>
                <a:latin typeface="Arial" panose="020B0604020202020204" pitchFamily="34" charset="0"/>
                <a:ea typeface="Calibri" panose="020F0502020204030204" pitchFamily="34" charset="0"/>
                <a:hlinkClick r:id="rId10" tooltip="Menneskerettighederne"/>
              </a:rPr>
              <a:t>menneskerettighederne</a:t>
            </a: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Ordet</a:t>
            </a:r>
            <a:r>
              <a:rPr lang="en-US" dirty="0"/>
              <a:t> “</a:t>
            </a:r>
            <a:r>
              <a:rPr lang="en-US" dirty="0" err="1"/>
              <a:t>etik</a:t>
            </a:r>
            <a:r>
              <a:rPr lang="en-US" dirty="0"/>
              <a:t>” er </a:t>
            </a:r>
            <a:r>
              <a:rPr lang="en-US" dirty="0" err="1"/>
              <a:t>ikke</a:t>
            </a:r>
            <a:r>
              <a:rPr lang="en-US" dirty="0"/>
              <a:t> </a:t>
            </a:r>
            <a:r>
              <a:rPr lang="en-US" dirty="0" err="1"/>
              <a:t>så</a:t>
            </a:r>
            <a:r>
              <a:rPr lang="en-US" dirty="0"/>
              <a:t> </a:t>
            </a:r>
            <a:r>
              <a:rPr lang="en-US" dirty="0" err="1"/>
              <a:t>nemt</a:t>
            </a:r>
            <a:r>
              <a:rPr lang="en-US" dirty="0"/>
              <a:t> at definer. De </a:t>
            </a:r>
            <a:r>
              <a:rPr lang="en-US" dirty="0" err="1"/>
              <a:t>fleste</a:t>
            </a:r>
            <a:r>
              <a:rPr lang="en-US" dirty="0"/>
              <a:t> </a:t>
            </a:r>
            <a:r>
              <a:rPr lang="en-US" dirty="0" err="1"/>
              <a:t>af</a:t>
            </a:r>
            <a:r>
              <a:rPr lang="en-US" dirty="0"/>
              <a:t> </a:t>
            </a:r>
            <a:r>
              <a:rPr lang="en-US" dirty="0" err="1"/>
              <a:t>os</a:t>
            </a:r>
            <a:r>
              <a:rPr lang="en-US" dirty="0"/>
              <a:t> </a:t>
            </a:r>
            <a:r>
              <a:rPr lang="en-US" dirty="0" err="1"/>
              <a:t>har</a:t>
            </a:r>
            <a:r>
              <a:rPr lang="en-US" dirty="0"/>
              <a:t> </a:t>
            </a:r>
            <a:r>
              <a:rPr lang="en-US" dirty="0" err="1"/>
              <a:t>vores</a:t>
            </a:r>
            <a:r>
              <a:rPr lang="en-US" dirty="0"/>
              <a:t> </a:t>
            </a:r>
            <a:r>
              <a:rPr lang="en-US" dirty="0" err="1"/>
              <a:t>eget</a:t>
            </a:r>
            <a:r>
              <a:rPr lang="en-US" dirty="0"/>
              <a:t> syn </a:t>
            </a:r>
            <a:r>
              <a:rPr lang="en-US" dirty="0" err="1"/>
              <a:t>på</a:t>
            </a:r>
            <a:r>
              <a:rPr lang="en-US" dirty="0"/>
              <a:t>, </a:t>
            </a:r>
            <a:r>
              <a:rPr lang="en-US" dirty="0" err="1"/>
              <a:t>hvad</a:t>
            </a:r>
            <a:r>
              <a:rPr lang="en-US" dirty="0"/>
              <a:t> det </a:t>
            </a:r>
            <a:r>
              <a:rPr lang="en-US" dirty="0" err="1"/>
              <a:t>betyder</a:t>
            </a:r>
            <a:r>
              <a:rPr lang="en-US" dirty="0"/>
              <a:t> at handle </a:t>
            </a:r>
            <a:r>
              <a:rPr lang="en-US" dirty="0" err="1"/>
              <a:t>etisk</a:t>
            </a:r>
            <a:r>
              <a:rPr lang="en-US" dirty="0"/>
              <a:t>, </a:t>
            </a:r>
            <a:r>
              <a:rPr lang="en-US" dirty="0" err="1"/>
              <a:t>og</a:t>
            </a:r>
            <a:r>
              <a:rPr lang="en-US" dirty="0"/>
              <a:t> det syn er </a:t>
            </a:r>
            <a:r>
              <a:rPr lang="en-US" dirty="0" err="1"/>
              <a:t>formet</a:t>
            </a:r>
            <a:r>
              <a:rPr lang="en-US" dirty="0"/>
              <a:t> </a:t>
            </a:r>
            <a:r>
              <a:rPr lang="en-US" dirty="0" err="1"/>
              <a:t>af</a:t>
            </a:r>
            <a:r>
              <a:rPr lang="en-US" dirty="0"/>
              <a:t> </a:t>
            </a:r>
            <a:r>
              <a:rPr lang="en-US" dirty="0" err="1"/>
              <a:t>vores</a:t>
            </a:r>
            <a:r>
              <a:rPr lang="en-US" dirty="0"/>
              <a:t> </a:t>
            </a:r>
            <a:r>
              <a:rPr lang="en-US" dirty="0" err="1"/>
              <a:t>opdragelse</a:t>
            </a:r>
            <a:r>
              <a:rPr lang="en-US" dirty="0"/>
              <a:t>, religion, profession, </a:t>
            </a:r>
            <a:r>
              <a:rPr lang="en-US" dirty="0" err="1"/>
              <a:t>eller</a:t>
            </a:r>
            <a:r>
              <a:rPr lang="en-US" dirty="0"/>
              <a:t> </a:t>
            </a:r>
            <a:r>
              <a:rPr lang="en-US" dirty="0" err="1"/>
              <a:t>kulturelle</a:t>
            </a:r>
            <a:r>
              <a:rPr lang="en-US" dirty="0"/>
              <a:t> </a:t>
            </a:r>
            <a:r>
              <a:rPr lang="en-US" dirty="0" err="1"/>
              <a:t>normer</a:t>
            </a:r>
            <a:r>
              <a:rPr lang="en-US" dirty="0"/>
              <a:t>. Folk </a:t>
            </a:r>
            <a:r>
              <a:rPr lang="en-US" dirty="0" err="1"/>
              <a:t>har</a:t>
            </a:r>
            <a:r>
              <a:rPr lang="en-US" dirty="0"/>
              <a:t> </a:t>
            </a:r>
            <a:r>
              <a:rPr lang="en-US" dirty="0" err="1"/>
              <a:t>almindeligvis</a:t>
            </a:r>
            <a:r>
              <a:rPr lang="en-US" dirty="0"/>
              <a:t> </a:t>
            </a:r>
            <a:r>
              <a:rPr lang="en-US" dirty="0" err="1"/>
              <a:t>en</a:t>
            </a:r>
            <a:r>
              <a:rPr lang="en-US" dirty="0"/>
              <a:t> </a:t>
            </a:r>
            <a:r>
              <a:rPr lang="en-US" dirty="0" err="1"/>
              <a:t>fornemmelse</a:t>
            </a:r>
            <a:r>
              <a:rPr lang="en-US" dirty="0"/>
              <a:t> </a:t>
            </a:r>
            <a:r>
              <a:rPr lang="en-US" dirty="0" err="1"/>
              <a:t>af</a:t>
            </a:r>
            <a:r>
              <a:rPr lang="en-US" dirty="0"/>
              <a:t>, at det at </a:t>
            </a:r>
            <a:r>
              <a:rPr lang="en-US" dirty="0" err="1"/>
              <a:t>optræde</a:t>
            </a:r>
            <a:r>
              <a:rPr lang="en-US" dirty="0"/>
              <a:t> </a:t>
            </a:r>
            <a:r>
              <a:rPr lang="en-US" dirty="0" err="1"/>
              <a:t>etisk</a:t>
            </a:r>
            <a:r>
              <a:rPr lang="en-US" dirty="0"/>
              <a:t> handler om </a:t>
            </a:r>
            <a:r>
              <a:rPr lang="en-US" dirty="0" err="1"/>
              <a:t>ikke</a:t>
            </a:r>
            <a:r>
              <a:rPr lang="en-US" dirty="0"/>
              <a:t> at </a:t>
            </a:r>
            <a:r>
              <a:rPr lang="en-US" dirty="0" err="1"/>
              <a:t>gøre</a:t>
            </a:r>
            <a:r>
              <a:rPr lang="en-US" dirty="0"/>
              <a:t> </a:t>
            </a:r>
            <a:r>
              <a:rPr lang="en-US" dirty="0" err="1"/>
              <a:t>noget</a:t>
            </a:r>
            <a:r>
              <a:rPr lang="en-US" dirty="0"/>
              <a:t> “</a:t>
            </a:r>
            <a:r>
              <a:rPr lang="en-US" dirty="0" err="1"/>
              <a:t>forkert</a:t>
            </a:r>
            <a:r>
              <a:rPr lang="en-US" dirty="0"/>
              <a:t>” </a:t>
            </a:r>
            <a:r>
              <a:rPr lang="en-US" dirty="0" err="1"/>
              <a:t>eller</a:t>
            </a:r>
            <a:r>
              <a:rPr lang="en-US" dirty="0"/>
              <a:t> </a:t>
            </a:r>
            <a:r>
              <a:rPr lang="en-US" dirty="0" err="1"/>
              <a:t>gøre</a:t>
            </a:r>
            <a:r>
              <a:rPr lang="en-US" dirty="0"/>
              <a:t> </a:t>
            </a:r>
            <a:r>
              <a:rPr lang="en-US" dirty="0" err="1"/>
              <a:t>skade</a:t>
            </a:r>
            <a:r>
              <a:rPr lang="en-US" dirty="0"/>
              <a:t> </a:t>
            </a:r>
            <a:r>
              <a:rPr lang="en-US" dirty="0" err="1"/>
              <a:t>på</a:t>
            </a:r>
            <a:r>
              <a:rPr lang="en-US" dirty="0"/>
              <a:t> </a:t>
            </a:r>
            <a:r>
              <a:rPr lang="en-US" dirty="0" err="1"/>
              <a:t>andre</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Det </a:t>
            </a:r>
            <a:r>
              <a:rPr lang="en-US" dirty="0" err="1"/>
              <a:t>peger</a:t>
            </a:r>
            <a:r>
              <a:rPr lang="en-US" dirty="0"/>
              <a:t> hen </a:t>
            </a:r>
            <a:r>
              <a:rPr lang="en-US" dirty="0" err="1"/>
              <a:t>på</a:t>
            </a:r>
            <a:r>
              <a:rPr lang="en-US" dirty="0"/>
              <a:t> det </a:t>
            </a:r>
            <a:r>
              <a:rPr lang="en-US" dirty="0" err="1"/>
              <a:t>faktum</a:t>
            </a:r>
            <a:r>
              <a:rPr lang="en-US" dirty="0"/>
              <a:t>, at </a:t>
            </a:r>
            <a:r>
              <a:rPr lang="en-US" dirty="0" err="1"/>
              <a:t>selv</a:t>
            </a:r>
            <a:r>
              <a:rPr lang="en-US" dirty="0"/>
              <a:t> om det at lave </a:t>
            </a:r>
            <a:r>
              <a:rPr lang="en-US" dirty="0" err="1"/>
              <a:t>en</a:t>
            </a:r>
            <a:r>
              <a:rPr lang="en-US" dirty="0"/>
              <a:t> </a:t>
            </a:r>
            <a:r>
              <a:rPr lang="en-US" dirty="0" err="1"/>
              <a:t>kontrakt</a:t>
            </a:r>
            <a:r>
              <a:rPr lang="en-US" dirty="0"/>
              <a:t> med </a:t>
            </a:r>
            <a:r>
              <a:rPr lang="en-US" dirty="0" err="1"/>
              <a:t>en</a:t>
            </a:r>
            <a:r>
              <a:rPr lang="en-US" dirty="0"/>
              <a:t> </a:t>
            </a:r>
            <a:r>
              <a:rPr lang="en-US" dirty="0" err="1"/>
              <a:t>klient</a:t>
            </a:r>
            <a:r>
              <a:rPr lang="en-US" dirty="0"/>
              <a:t> </a:t>
            </a:r>
            <a:r>
              <a:rPr lang="en-US" dirty="0" err="1"/>
              <a:t>eller</a:t>
            </a:r>
            <a:r>
              <a:rPr lang="en-US" dirty="0"/>
              <a:t> </a:t>
            </a:r>
            <a:r>
              <a:rPr lang="en-US" dirty="0" err="1"/>
              <a:t>deres</a:t>
            </a:r>
            <a:r>
              <a:rPr lang="en-US" dirty="0"/>
              <a:t> </a:t>
            </a:r>
            <a:r>
              <a:rPr lang="en-US" dirty="0" err="1"/>
              <a:t>organisation</a:t>
            </a:r>
            <a:r>
              <a:rPr lang="en-US" dirty="0"/>
              <a:t> er et </a:t>
            </a:r>
            <a:r>
              <a:rPr lang="en-US" dirty="0" err="1"/>
              <a:t>vigtigt</a:t>
            </a:r>
            <a:r>
              <a:rPr lang="en-US" dirty="0"/>
              <a:t> element </a:t>
            </a:r>
            <a:r>
              <a:rPr lang="en-US" dirty="0" err="1"/>
              <a:t>i</a:t>
            </a:r>
            <a:r>
              <a:rPr lang="en-US" dirty="0"/>
              <a:t> at </a:t>
            </a:r>
            <a:r>
              <a:rPr lang="en-US" dirty="0" err="1"/>
              <a:t>afklare</a:t>
            </a:r>
            <a:r>
              <a:rPr lang="en-US" dirty="0"/>
              <a:t> </a:t>
            </a:r>
            <a:r>
              <a:rPr lang="en-US" dirty="0" err="1"/>
              <a:t>forventninger</a:t>
            </a:r>
            <a:r>
              <a:rPr lang="en-US" dirty="0"/>
              <a:t> </a:t>
            </a:r>
            <a:r>
              <a:rPr lang="en-US" dirty="0" err="1"/>
              <a:t>og</a:t>
            </a:r>
            <a:r>
              <a:rPr lang="en-US" dirty="0"/>
              <a:t> </a:t>
            </a:r>
            <a:r>
              <a:rPr lang="en-US" dirty="0" err="1"/>
              <a:t>handlemåder</a:t>
            </a:r>
            <a:r>
              <a:rPr lang="en-US" dirty="0"/>
              <a:t>, </a:t>
            </a:r>
            <a:r>
              <a:rPr lang="en-US" dirty="0" err="1"/>
              <a:t>så</a:t>
            </a:r>
            <a:r>
              <a:rPr lang="en-US" dirty="0"/>
              <a:t> </a:t>
            </a:r>
            <a:r>
              <a:rPr lang="en-US" dirty="0" err="1"/>
              <a:t>kan</a:t>
            </a:r>
            <a:r>
              <a:rPr lang="en-US" dirty="0"/>
              <a:t> </a:t>
            </a:r>
            <a:r>
              <a:rPr lang="en-US" dirty="0" err="1"/>
              <a:t>en</a:t>
            </a:r>
            <a:r>
              <a:rPr lang="en-US" dirty="0"/>
              <a:t> </a:t>
            </a:r>
            <a:r>
              <a:rPr lang="en-US" dirty="0" err="1"/>
              <a:t>kontrakt</a:t>
            </a:r>
            <a:r>
              <a:rPr lang="en-US" dirty="0"/>
              <a:t> </a:t>
            </a:r>
            <a:r>
              <a:rPr lang="en-US" dirty="0" err="1"/>
              <a:t>aldrig</a:t>
            </a:r>
            <a:r>
              <a:rPr lang="en-US" dirty="0"/>
              <a:t> </a:t>
            </a:r>
            <a:r>
              <a:rPr lang="en-US" dirty="0" err="1"/>
              <a:t>forudsige</a:t>
            </a:r>
            <a:r>
              <a:rPr lang="en-US" dirty="0"/>
              <a:t> </a:t>
            </a:r>
            <a:r>
              <a:rPr lang="en-US" dirty="0" err="1"/>
              <a:t>en</a:t>
            </a:r>
            <a:r>
              <a:rPr lang="en-US" dirty="0"/>
              <a:t> </a:t>
            </a:r>
            <a:r>
              <a:rPr lang="en-US" dirty="0" err="1"/>
              <a:t>hvilken</a:t>
            </a:r>
            <a:r>
              <a:rPr lang="en-US" dirty="0"/>
              <a:t> </a:t>
            </a:r>
            <a:r>
              <a:rPr lang="en-US" dirty="0" err="1"/>
              <a:t>som</a:t>
            </a:r>
            <a:r>
              <a:rPr lang="en-US" dirty="0"/>
              <a:t> </a:t>
            </a:r>
            <a:r>
              <a:rPr lang="en-US" dirty="0" err="1"/>
              <a:t>helst</a:t>
            </a:r>
            <a:r>
              <a:rPr lang="en-US" dirty="0"/>
              <a:t> situation der </a:t>
            </a:r>
            <a:r>
              <a:rPr lang="en-US" dirty="0" err="1"/>
              <a:t>kan</a:t>
            </a:r>
            <a:r>
              <a:rPr lang="en-US" dirty="0"/>
              <a:t> </a:t>
            </a:r>
            <a:r>
              <a:rPr lang="en-US" dirty="0" err="1"/>
              <a:t>opstå</a:t>
            </a:r>
            <a:r>
              <a:rPr lang="en-US" dirty="0"/>
              <a:t> I coaching.  (Prof. Donna </a:t>
            </a:r>
            <a:r>
              <a:rPr lang="en-US" dirty="0" err="1"/>
              <a:t>Ladkin</a:t>
            </a:r>
            <a:r>
              <a:rPr lang="en-US" dirty="0"/>
              <a:t> </a:t>
            </a:r>
            <a:r>
              <a:rPr lang="en-US" dirty="0" err="1"/>
              <a:t>artikel</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hlinkClick r:id="rId11"/>
              </a:rPr>
              <a:t>Ladkin_-_Ethics_and_dilemmas.pdf (ymaws.com)</a:t>
            </a: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4D5156"/>
                </a:solidFill>
                <a:effectLst/>
                <a:latin typeface="Google Sans"/>
              </a:rPr>
              <a:t> </a:t>
            </a:r>
            <a:endParaRPr lang="da-DK" dirty="0"/>
          </a:p>
        </p:txBody>
      </p:sp>
      <p:sp>
        <p:nvSpPr>
          <p:cNvPr id="4" name="Pladsholder til slidenummer 3"/>
          <p:cNvSpPr>
            <a:spLocks noGrp="1"/>
          </p:cNvSpPr>
          <p:nvPr>
            <p:ph type="sldNum" sz="quarter" idx="5"/>
          </p:nvPr>
        </p:nvSpPr>
        <p:spPr/>
        <p:txBody>
          <a:bodyPr/>
          <a:lstStyle/>
          <a:p>
            <a:fld id="{FA79C209-404A-4271-899D-C2BB3B668C51}" type="slidenum">
              <a:rPr lang="da-DK" smtClean="0"/>
              <a:t>5</a:t>
            </a:fld>
            <a:endParaRPr lang="da-DK"/>
          </a:p>
        </p:txBody>
      </p:sp>
    </p:spTree>
    <p:extLst>
      <p:ext uri="{BB962C8B-B14F-4D97-AF65-F5344CB8AC3E}">
        <p14:creationId xmlns:p14="http://schemas.microsoft.com/office/powerpoint/2010/main" val="1523440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0" i="0" dirty="0">
                <a:solidFill>
                  <a:srgbClr val="040C28"/>
                </a:solidFill>
                <a:effectLst/>
                <a:latin typeface="Google Sans"/>
              </a:rPr>
              <a:t>Andre navne for nytteetikken er </a:t>
            </a:r>
            <a:r>
              <a:rPr lang="da-DK" b="0" i="0" dirty="0" err="1">
                <a:solidFill>
                  <a:srgbClr val="040C28"/>
                </a:solidFill>
                <a:effectLst/>
                <a:latin typeface="Google Sans"/>
              </a:rPr>
              <a:t>konsekventialisme</a:t>
            </a:r>
            <a:r>
              <a:rPr lang="da-DK" b="0" i="0" dirty="0">
                <a:solidFill>
                  <a:srgbClr val="040C28"/>
                </a:solidFill>
                <a:effectLst/>
                <a:latin typeface="Google Sans"/>
              </a:rPr>
              <a:t>, utilitarisme og  beskriver det etiske standpunkt, at en moralsk god handling skal sikre størst mulig nytte for det størst mulige antal mennesker</a:t>
            </a:r>
            <a:r>
              <a:rPr lang="da-DK" b="0" i="0" dirty="0">
                <a:solidFill>
                  <a:srgbClr val="4D5156"/>
                </a:solidFill>
                <a:effectLst/>
                <a:latin typeface="Google Sans"/>
              </a:rPr>
              <a:t>. Det er forøgelsen af gode oplevelser og minimeringen af dårlige for det enkelte menneske, der tæller. Det er derfor konsekvenserne af en handling (og kun disse, dvs. ikke for eksempel hensigten), der er afgørende for, hvad en moralsk god handling er.</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0" i="0" dirty="0">
                <a:solidFill>
                  <a:srgbClr val="232323"/>
                </a:solidFill>
                <a:effectLst/>
                <a:latin typeface="Meta Serif (webfont)"/>
              </a:rPr>
              <a:t>Det betyder, at hvis oplevelsen af en popsang giver mere fornøjelse til flere mennesker end oplevelsen af Mozarts Tryllefløjten, så er popsangen mere værd i det moralske regnskab.</a:t>
            </a:r>
            <a:endParaRPr lang="da-DK" b="0" i="0" dirty="0">
              <a:solidFill>
                <a:srgbClr val="4D5156"/>
              </a:solidFill>
              <a:effectLst/>
              <a:latin typeface="Google Sans"/>
            </a:endParaRPr>
          </a:p>
          <a:p>
            <a:endParaRPr lang="da-DK" dirty="0"/>
          </a:p>
        </p:txBody>
      </p:sp>
      <p:sp>
        <p:nvSpPr>
          <p:cNvPr id="4" name="Pladsholder til slidenummer 3"/>
          <p:cNvSpPr>
            <a:spLocks noGrp="1"/>
          </p:cNvSpPr>
          <p:nvPr>
            <p:ph type="sldNum" sz="quarter" idx="5"/>
          </p:nvPr>
        </p:nvSpPr>
        <p:spPr/>
        <p:txBody>
          <a:bodyPr/>
          <a:lstStyle/>
          <a:p>
            <a:fld id="{FA79C209-404A-4271-899D-C2BB3B668C51}" type="slidenum">
              <a:rPr lang="da-DK" smtClean="0"/>
              <a:t>6</a:t>
            </a:fld>
            <a:endParaRPr lang="da-DK"/>
          </a:p>
        </p:txBody>
      </p:sp>
    </p:spTree>
    <p:extLst>
      <p:ext uri="{BB962C8B-B14F-4D97-AF65-F5344CB8AC3E}">
        <p14:creationId xmlns:p14="http://schemas.microsoft.com/office/powerpoint/2010/main" val="3570971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”It is the </a:t>
            </a:r>
            <a:r>
              <a:rPr lang="da-DK" dirty="0" err="1"/>
              <a:t>greatest</a:t>
            </a:r>
            <a:r>
              <a:rPr lang="da-DK" dirty="0"/>
              <a:t> </a:t>
            </a:r>
            <a:r>
              <a:rPr lang="da-DK" dirty="0" err="1"/>
              <a:t>happiness</a:t>
            </a:r>
            <a:r>
              <a:rPr lang="da-DK" dirty="0"/>
              <a:t> for the </a:t>
            </a:r>
            <a:r>
              <a:rPr lang="da-DK" dirty="0" err="1"/>
              <a:t>greatest</a:t>
            </a:r>
            <a:r>
              <a:rPr lang="da-DK" dirty="0"/>
              <a:t> </a:t>
            </a:r>
            <a:r>
              <a:rPr lang="da-DK" dirty="0" err="1"/>
              <a:t>number</a:t>
            </a:r>
            <a:r>
              <a:rPr lang="da-DK" dirty="0"/>
              <a:t> </a:t>
            </a:r>
            <a:r>
              <a:rPr lang="da-DK" dirty="0" err="1"/>
              <a:t>that</a:t>
            </a:r>
            <a:r>
              <a:rPr lang="da-DK" dirty="0"/>
              <a:t> is the measure of right and </a:t>
            </a:r>
            <a:r>
              <a:rPr lang="da-DK" dirty="0" err="1"/>
              <a:t>wrong</a:t>
            </a:r>
            <a:r>
              <a:rPr lang="da-DK"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0" i="0" dirty="0">
                <a:solidFill>
                  <a:srgbClr val="232323"/>
                </a:solidFill>
                <a:effectLst/>
                <a:latin typeface="Meta Serif (webfont)"/>
              </a:rPr>
              <a:t>Når nytteetikere benægter, at moral afhænger af andet end gode konsekvenser, betyder det, at man ikke kan tale om bestemte pligter, der gælder i alle situationer: Man kan ikke sige, at det altid er forkert at slå ihjel, eller at man altid skal holde, hvad man lover. Hvis en situation kræver, at du lyver (fordi det vil skabe mest nytte), er du nødt til at gøre det.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0" i="0" dirty="0">
              <a:solidFill>
                <a:srgbClr val="232323"/>
              </a:solidFill>
              <a:effectLst/>
              <a:latin typeface="Meta Serif (webfon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b="0" i="0" dirty="0">
                <a:solidFill>
                  <a:srgbClr val="232323"/>
                </a:solidFill>
                <a:effectLst/>
                <a:latin typeface="Meta Serif (webfont)"/>
              </a:rPr>
              <a:t>Nytteetikken er på denne måde fokuseret på, at din handling skal tjene noget fremadrettet, og at det moralsk og etisk rigtige valg altid tjener bedst muligt for flest mulige i situationen.</a:t>
            </a:r>
            <a:endParaRPr lang="da-DK" dirty="0"/>
          </a:p>
          <a:p>
            <a:endParaRPr lang="da-DK" dirty="0"/>
          </a:p>
        </p:txBody>
      </p:sp>
      <p:sp>
        <p:nvSpPr>
          <p:cNvPr id="4" name="Pladsholder til slidenummer 3"/>
          <p:cNvSpPr>
            <a:spLocks noGrp="1"/>
          </p:cNvSpPr>
          <p:nvPr>
            <p:ph type="sldNum" sz="quarter" idx="5"/>
          </p:nvPr>
        </p:nvSpPr>
        <p:spPr/>
        <p:txBody>
          <a:bodyPr/>
          <a:lstStyle/>
          <a:p>
            <a:fld id="{FA79C209-404A-4271-899D-C2BB3B668C51}" type="slidenum">
              <a:rPr lang="da-DK" smtClean="0"/>
              <a:t>7</a:t>
            </a:fld>
            <a:endParaRPr lang="da-DK"/>
          </a:p>
        </p:txBody>
      </p:sp>
    </p:spTree>
    <p:extLst>
      <p:ext uri="{BB962C8B-B14F-4D97-AF65-F5344CB8AC3E}">
        <p14:creationId xmlns:p14="http://schemas.microsoft.com/office/powerpoint/2010/main" val="38865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Immanuel Kant: 1724-1804</a:t>
            </a:r>
          </a:p>
          <a:p>
            <a:r>
              <a:rPr lang="da-DK" dirty="0" err="1"/>
              <a:t>Deontologien</a:t>
            </a:r>
            <a:r>
              <a:rPr lang="da-DK" dirty="0"/>
              <a:t> (</a:t>
            </a:r>
            <a:r>
              <a:rPr lang="da-DK" dirty="0" err="1"/>
              <a:t>deon</a:t>
            </a:r>
            <a:r>
              <a:rPr lang="da-DK" dirty="0"/>
              <a:t>=pligt, logos (lære om)/sindelagsetik)) tilsiger, </a:t>
            </a:r>
            <a:r>
              <a:rPr lang="da-DK" b="0" i="0" dirty="0">
                <a:solidFill>
                  <a:srgbClr val="4D5156"/>
                </a:solidFill>
                <a:effectLst/>
                <a:latin typeface="arial" panose="020B0604020202020204" pitchFamily="34" charset="0"/>
              </a:rPr>
              <a:t>at valg bør baseres på regler eller moralske principper, og at "det rigtige valg" vejer tungere end resultaterne. </a:t>
            </a:r>
          </a:p>
          <a:p>
            <a:r>
              <a:rPr lang="da-DK" dirty="0">
                <a:solidFill>
                  <a:srgbClr val="040C28"/>
                </a:solidFill>
                <a:latin typeface="Google Sans"/>
              </a:rPr>
              <a:t>M</a:t>
            </a:r>
            <a:r>
              <a:rPr lang="da-DK" b="0" i="0" dirty="0">
                <a:solidFill>
                  <a:srgbClr val="040C28"/>
                </a:solidFill>
                <a:effectLst/>
                <a:latin typeface="Google Sans"/>
              </a:rPr>
              <a:t>ennesket har pligt til at respektere både en ydre og en indre autoritet</a:t>
            </a:r>
            <a:r>
              <a:rPr lang="da-DK" b="0" i="0" dirty="0">
                <a:solidFill>
                  <a:srgbClr val="4D5156"/>
                </a:solidFill>
                <a:effectLst/>
                <a:latin typeface="Google Sans"/>
              </a:rPr>
              <a:t>. Den ydre autoritet kan være samfundets love, principper eller værdier. Den indre autoritet består i, at mennesket følger den moral, mennesket er udstyret med i kraft af at være et bevidst fornuftsvæsen</a:t>
            </a:r>
          </a:p>
          <a:p>
            <a:r>
              <a:rPr lang="da-DK" b="0" i="0" dirty="0">
                <a:solidFill>
                  <a:srgbClr val="4D5156"/>
                </a:solidFill>
                <a:effectLst/>
                <a:latin typeface="Google Sans"/>
              </a:rPr>
              <a:t>Pligtetikken lægger desuden større vægt på intentionen bag en handling end nytteetikken. </a:t>
            </a:r>
            <a:r>
              <a:rPr lang="da-DK" dirty="0">
                <a:solidFill>
                  <a:srgbClr val="4D5156"/>
                </a:solidFill>
                <a:latin typeface="Google Sans"/>
              </a:rPr>
              <a:t>Den i</a:t>
            </a:r>
            <a:r>
              <a:rPr lang="da-DK" b="0" i="0" dirty="0">
                <a:solidFill>
                  <a:srgbClr val="040C28"/>
                </a:solidFill>
                <a:effectLst/>
                <a:latin typeface="Google Sans"/>
              </a:rPr>
              <a:t>ntention eller hensigt man har, når man udfører en handling, er det helt afgørende – uanset om konsekvenserne viser sig at være gode eller dårlige for de involverede</a:t>
            </a:r>
            <a:r>
              <a:rPr lang="da-DK" b="0" i="0" dirty="0">
                <a:solidFill>
                  <a:srgbClr val="4D5156"/>
                </a:solidFill>
                <a:effectLst/>
                <a:latin typeface="Google Sans"/>
              </a:rPr>
              <a:t>. </a:t>
            </a:r>
            <a:r>
              <a:rPr lang="da-DK" b="0" i="0" dirty="0">
                <a:solidFill>
                  <a:srgbClr val="040C28"/>
                </a:solidFill>
                <a:effectLst/>
                <a:latin typeface="Google Sans"/>
              </a:rPr>
              <a:t>Fx vil pligtetikken typisk sige, at det er meget værre at slå en person ihjel end at lade en person dø, selvom resultatet af de to handlinger er præcis det samme</a:t>
            </a:r>
            <a:r>
              <a:rPr lang="da-DK" b="0" i="0" dirty="0">
                <a:solidFill>
                  <a:srgbClr val="4D5156"/>
                </a:solidFill>
                <a:effectLst/>
                <a:latin typeface="Google Sans"/>
              </a:rPr>
              <a:t>.</a:t>
            </a:r>
          </a:p>
          <a:p>
            <a:endParaRPr lang="da-DK" dirty="0"/>
          </a:p>
          <a:p>
            <a:r>
              <a:rPr lang="da-DK" b="0" i="0" dirty="0">
                <a:solidFill>
                  <a:srgbClr val="232323"/>
                </a:solidFill>
                <a:effectLst/>
                <a:latin typeface="Meta Serif (webfont)"/>
              </a:rPr>
              <a:t>Pligtetik påbyder mennesker den rette handling som en pligt: (De ti bud) Pligtetikkens pligter skal adlydes uafhængigt af, om det er de pligter, der i situationen giver os størst personlig glæde eller gevinst.</a:t>
            </a:r>
            <a:endParaRPr lang="da-DK" dirty="0"/>
          </a:p>
        </p:txBody>
      </p:sp>
      <p:sp>
        <p:nvSpPr>
          <p:cNvPr id="4" name="Pladsholder til slidenummer 3"/>
          <p:cNvSpPr>
            <a:spLocks noGrp="1"/>
          </p:cNvSpPr>
          <p:nvPr>
            <p:ph type="sldNum" sz="quarter" idx="5"/>
          </p:nvPr>
        </p:nvSpPr>
        <p:spPr/>
        <p:txBody>
          <a:bodyPr/>
          <a:lstStyle/>
          <a:p>
            <a:fld id="{FA79C209-404A-4271-899D-C2BB3B668C51}" type="slidenum">
              <a:rPr lang="da-DK" smtClean="0"/>
              <a:t>8</a:t>
            </a:fld>
            <a:endParaRPr lang="da-DK"/>
          </a:p>
        </p:txBody>
      </p:sp>
    </p:spTree>
    <p:extLst>
      <p:ext uri="{BB962C8B-B14F-4D97-AF65-F5344CB8AC3E}">
        <p14:creationId xmlns:p14="http://schemas.microsoft.com/office/powerpoint/2010/main" val="2385738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FA79C209-404A-4271-899D-C2BB3B668C51}" type="slidenum">
              <a:rPr lang="da-DK" smtClean="0"/>
              <a:t>9</a:t>
            </a:fld>
            <a:endParaRPr lang="da-DK"/>
          </a:p>
        </p:txBody>
      </p:sp>
    </p:spTree>
    <p:extLst>
      <p:ext uri="{BB962C8B-B14F-4D97-AF65-F5344CB8AC3E}">
        <p14:creationId xmlns:p14="http://schemas.microsoft.com/office/powerpoint/2010/main" val="2356605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Det centrale spørgsmål: Hvordan lever jeg godt som menneske? </a:t>
            </a:r>
          </a:p>
          <a:p>
            <a:r>
              <a:rPr lang="da-DK" b="0" dirty="0"/>
              <a:t>Dyd</a:t>
            </a:r>
            <a:r>
              <a:rPr lang="da-DK" b="0" i="0" dirty="0">
                <a:solidFill>
                  <a:srgbClr val="5F6368"/>
                </a:solidFill>
                <a:effectLst/>
                <a:latin typeface="arial" panose="020B0604020202020204" pitchFamily="34" charset="0"/>
              </a:rPr>
              <a:t>setik</a:t>
            </a:r>
            <a:r>
              <a:rPr lang="da-DK" b="0" i="0" dirty="0">
                <a:solidFill>
                  <a:srgbClr val="4D5156"/>
                </a:solidFill>
                <a:effectLst/>
                <a:latin typeface="arial" panose="020B0604020202020204" pitchFamily="34" charset="0"/>
              </a:rPr>
              <a:t> handler om at forene den rette handlen og det etisk forsvarlige med opnåelsen af den største lykke, det gode liv.</a:t>
            </a:r>
            <a:endParaRPr lang="da-DK" dirty="0"/>
          </a:p>
          <a:p>
            <a:r>
              <a:rPr lang="da-DK" dirty="0"/>
              <a:t>De </a:t>
            </a:r>
            <a:r>
              <a:rPr lang="da-DK" b="0" i="0" dirty="0">
                <a:solidFill>
                  <a:srgbClr val="040C28"/>
                </a:solidFill>
                <a:effectLst/>
                <a:latin typeface="Google Sans"/>
              </a:rPr>
              <a:t>etiske og moralske krav skal være i overensstemmelse med det gode liv, men at de må blive sekundære, da de ikke må komme i konflikt med selve opnåelsen af det gode liv</a:t>
            </a:r>
            <a:r>
              <a:rPr lang="da-DK" b="0" i="0" dirty="0">
                <a:solidFill>
                  <a:srgbClr val="4D5156"/>
                </a:solidFill>
                <a:effectLst/>
                <a:latin typeface="Google San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0" i="0" dirty="0">
                <a:solidFill>
                  <a:srgbClr val="232323"/>
                </a:solidFill>
                <a:effectLst/>
                <a:latin typeface="Meta Serif (webfont)"/>
              </a:rPr>
              <a:t>Hvis et krav som </a:t>
            </a:r>
            <a:r>
              <a:rPr lang="da-DK" b="0" i="1" dirty="0">
                <a:solidFill>
                  <a:srgbClr val="232323"/>
                </a:solidFill>
                <a:effectLst/>
                <a:latin typeface="Meta Serif (webfont)"/>
              </a:rPr>
              <a:t>du må ikke lyve</a:t>
            </a:r>
            <a:r>
              <a:rPr lang="da-DK" b="0" i="0" dirty="0">
                <a:solidFill>
                  <a:srgbClr val="232323"/>
                </a:solidFill>
                <a:effectLst/>
                <a:latin typeface="Meta Serif (webfont)"/>
              </a:rPr>
              <a:t> derfor kommer i konflikt med opnåelsen af et godt liv, fordi løgnen i den givne situation er den, der giver dig det bedste liv, er det at lyve at foretrække for dydsetikeren.</a:t>
            </a:r>
            <a:endParaRPr lang="da-DK" b="0" i="0" dirty="0">
              <a:solidFill>
                <a:srgbClr val="4D5156"/>
              </a:solidFill>
              <a:effectLst/>
              <a:latin typeface="Google Sans"/>
            </a:endParaRPr>
          </a:p>
          <a:p>
            <a:endParaRPr lang="da-DK" b="0" i="0" dirty="0">
              <a:solidFill>
                <a:srgbClr val="4D5156"/>
              </a:solidFill>
              <a:effectLst/>
              <a:latin typeface="Google Sans"/>
            </a:endParaRPr>
          </a:p>
          <a:p>
            <a:r>
              <a:rPr lang="da-DK" b="0" i="0" dirty="0">
                <a:solidFill>
                  <a:srgbClr val="4D5156"/>
                </a:solidFill>
                <a:effectLst/>
                <a:latin typeface="Google Sans"/>
              </a:rPr>
              <a:t>For Aristoteles er dyd </a:t>
            </a:r>
            <a:r>
              <a:rPr lang="da-DK" b="0" i="0" dirty="0">
                <a:solidFill>
                  <a:srgbClr val="040C28"/>
                </a:solidFill>
                <a:effectLst/>
                <a:latin typeface="Google Sans"/>
              </a:rPr>
              <a:t>det, et menneske må opnå for at få et godt liv, og dyden består af forskellige egenskaber, som må indrettes efter samfundet</a:t>
            </a:r>
            <a:r>
              <a:rPr lang="da-DK" b="0" i="0" dirty="0">
                <a:solidFill>
                  <a:srgbClr val="4D5156"/>
                </a:solidFill>
                <a:effectLst/>
                <a:latin typeface="Google Sans"/>
              </a:rPr>
              <a:t>. Eksempler på disse egenskaber er: mod, visdom, ærlighed, retfærd, godhed.</a:t>
            </a:r>
          </a:p>
          <a:p>
            <a:endParaRPr lang="da-DK" b="0" i="0" dirty="0">
              <a:solidFill>
                <a:srgbClr val="4D5156"/>
              </a:solidFill>
              <a:effectLst/>
              <a:latin typeface="Google Sans"/>
            </a:endParaRPr>
          </a:p>
          <a:p>
            <a:r>
              <a:rPr lang="da-DK" b="0" i="0" dirty="0">
                <a:solidFill>
                  <a:srgbClr val="232323"/>
                </a:solidFill>
                <a:effectLst/>
                <a:latin typeface="Meta Serif (webfont)"/>
              </a:rPr>
              <a:t>Det særlige ved dydsetikken er, at hvor både pligt- og nytte etik omhandler den etisk rigtige handling sat overfor den etisk forkerte, opererer dydsetikken med et tredje lag: Hvordan opnås det gode liv?</a:t>
            </a:r>
            <a:endParaRPr lang="da-DK" b="0" i="0" dirty="0">
              <a:solidFill>
                <a:srgbClr val="4D5156"/>
              </a:solidFill>
              <a:effectLst/>
              <a:latin typeface="Google Sans"/>
            </a:endParaRPr>
          </a:p>
          <a:p>
            <a:endParaRPr lang="da-DK" dirty="0">
              <a:solidFill>
                <a:srgbClr val="70757A"/>
              </a:solidFill>
              <a:latin typeface="arial" panose="020B0604020202020204" pitchFamily="34" charset="0"/>
            </a:endParaRPr>
          </a:p>
          <a:p>
            <a:pPr lvl="1"/>
            <a:r>
              <a:rPr lang="da-DK" b="0" i="0" dirty="0">
                <a:solidFill>
                  <a:srgbClr val="4D5156"/>
                </a:solidFill>
                <a:effectLst/>
                <a:latin typeface="Google Sans"/>
              </a:rPr>
              <a:t>Aristoteles mener, at </a:t>
            </a:r>
            <a:r>
              <a:rPr lang="da-DK" b="0" i="0" dirty="0">
                <a:solidFill>
                  <a:srgbClr val="040C28"/>
                </a:solidFill>
                <a:effectLst/>
                <a:latin typeface="Google Sans"/>
              </a:rPr>
              <a:t>den enkelte kan blive et bedre menneske ved at øve sig</a:t>
            </a:r>
            <a:r>
              <a:rPr lang="da-DK" b="0" i="0" dirty="0">
                <a:solidFill>
                  <a:srgbClr val="4D5156"/>
                </a:solidFill>
                <a:effectLst/>
                <a:latin typeface="Google Sans"/>
              </a:rPr>
              <a:t>. Mennesket er i besiddelse af </a:t>
            </a:r>
            <a:r>
              <a:rPr lang="da-DK" b="0" i="0" dirty="0" err="1">
                <a:solidFill>
                  <a:srgbClr val="4D5156"/>
                </a:solidFill>
                <a:effectLst/>
                <a:latin typeface="Google Sans"/>
              </a:rPr>
              <a:t>fronesis</a:t>
            </a:r>
            <a:r>
              <a:rPr lang="da-DK" b="0" i="0" dirty="0">
                <a:solidFill>
                  <a:srgbClr val="4D5156"/>
                </a:solidFill>
                <a:effectLst/>
                <a:latin typeface="Google Sans"/>
              </a:rPr>
              <a:t>, som betyder etisk fornuft eller evnen til besindelse. Det gælder om at finde den gyldne vej mellem to yderpunkter (fx. </a:t>
            </a:r>
            <a:r>
              <a:rPr lang="da-DK" dirty="0">
                <a:solidFill>
                  <a:srgbClr val="4D5156"/>
                </a:solidFill>
                <a:latin typeface="Google Sans"/>
              </a:rPr>
              <a:t>grådighed</a:t>
            </a:r>
            <a:r>
              <a:rPr lang="da-DK" b="0" i="0" dirty="0">
                <a:solidFill>
                  <a:srgbClr val="4D5156"/>
                </a:solidFill>
                <a:effectLst/>
                <a:latin typeface="Google Sans"/>
              </a:rPr>
              <a:t> og askese). Gennem </a:t>
            </a:r>
            <a:r>
              <a:rPr lang="da-DK" b="0" i="0" dirty="0" err="1">
                <a:solidFill>
                  <a:srgbClr val="4D5156"/>
                </a:solidFill>
                <a:effectLst/>
                <a:latin typeface="Google Sans"/>
              </a:rPr>
              <a:t>fronesis</a:t>
            </a:r>
            <a:r>
              <a:rPr lang="da-DK" b="0" i="0" dirty="0">
                <a:solidFill>
                  <a:srgbClr val="4D5156"/>
                </a:solidFill>
                <a:effectLst/>
                <a:latin typeface="Google Sans"/>
              </a:rPr>
              <a:t> og praktisk øvelse udvikler man sine karakteregenskaber. Man bliver retfærdig af at udøve retfærdige handlinger.</a:t>
            </a:r>
            <a:endParaRPr lang="da-DK" dirty="0"/>
          </a:p>
          <a:p>
            <a:endParaRPr lang="da-DK" dirty="0"/>
          </a:p>
        </p:txBody>
      </p:sp>
      <p:sp>
        <p:nvSpPr>
          <p:cNvPr id="4" name="Pladsholder til slidenummer 3"/>
          <p:cNvSpPr>
            <a:spLocks noGrp="1"/>
          </p:cNvSpPr>
          <p:nvPr>
            <p:ph type="sldNum" sz="quarter" idx="5"/>
          </p:nvPr>
        </p:nvSpPr>
        <p:spPr/>
        <p:txBody>
          <a:bodyPr/>
          <a:lstStyle/>
          <a:p>
            <a:fld id="{FA79C209-404A-4271-899D-C2BB3B668C51}" type="slidenum">
              <a:rPr lang="da-DK" smtClean="0"/>
              <a:t>10</a:t>
            </a:fld>
            <a:endParaRPr lang="da-DK"/>
          </a:p>
        </p:txBody>
      </p:sp>
    </p:spTree>
    <p:extLst>
      <p:ext uri="{BB962C8B-B14F-4D97-AF65-F5344CB8AC3E}">
        <p14:creationId xmlns:p14="http://schemas.microsoft.com/office/powerpoint/2010/main" val="3723366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9D8FE3-784E-33D9-39BE-EEC7E0D9AD19}"/>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9FA22265-574E-02B5-D426-A076886157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1EA3198E-2222-22A1-22F9-DEE00E337232}"/>
              </a:ext>
            </a:extLst>
          </p:cNvPr>
          <p:cNvSpPr>
            <a:spLocks noGrp="1"/>
          </p:cNvSpPr>
          <p:nvPr>
            <p:ph type="dt" sz="half" idx="10"/>
          </p:nvPr>
        </p:nvSpPr>
        <p:spPr/>
        <p:txBody>
          <a:bodyPr/>
          <a:lstStyle/>
          <a:p>
            <a:fld id="{76000477-CC6E-4332-8538-213025B25377}" type="datetimeFigureOut">
              <a:rPr lang="da-DK" smtClean="0"/>
              <a:t>09-05-2023</a:t>
            </a:fld>
            <a:endParaRPr lang="da-DK"/>
          </a:p>
        </p:txBody>
      </p:sp>
      <p:sp>
        <p:nvSpPr>
          <p:cNvPr id="5" name="Pladsholder til sidefod 4">
            <a:extLst>
              <a:ext uri="{FF2B5EF4-FFF2-40B4-BE49-F238E27FC236}">
                <a16:creationId xmlns:a16="http://schemas.microsoft.com/office/drawing/2014/main" id="{A0A226E5-F48D-BBA8-E42E-BF9B9DBA87C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F6586426-E215-FDF8-84CB-7061C7D6EE05}"/>
              </a:ext>
            </a:extLst>
          </p:cNvPr>
          <p:cNvSpPr>
            <a:spLocks noGrp="1"/>
          </p:cNvSpPr>
          <p:nvPr>
            <p:ph type="sldNum" sz="quarter" idx="12"/>
          </p:nvPr>
        </p:nvSpPr>
        <p:spPr/>
        <p:txBody>
          <a:bodyPr/>
          <a:lstStyle/>
          <a:p>
            <a:fld id="{B6E38248-7567-44AA-B9FC-7232840719DE}" type="slidenum">
              <a:rPr lang="da-DK" smtClean="0"/>
              <a:t>‹#›</a:t>
            </a:fld>
            <a:endParaRPr lang="da-DK"/>
          </a:p>
        </p:txBody>
      </p:sp>
    </p:spTree>
    <p:extLst>
      <p:ext uri="{BB962C8B-B14F-4D97-AF65-F5344CB8AC3E}">
        <p14:creationId xmlns:p14="http://schemas.microsoft.com/office/powerpoint/2010/main" val="3810969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FF0712-D605-C4C6-EBCD-CD0D17DAB2FF}"/>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98C0DA13-04A1-35F2-A8F2-F1A1A5ED4639}"/>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BBC446C-E92E-D178-94E4-8AB0DCD721F6}"/>
              </a:ext>
            </a:extLst>
          </p:cNvPr>
          <p:cNvSpPr>
            <a:spLocks noGrp="1"/>
          </p:cNvSpPr>
          <p:nvPr>
            <p:ph type="dt" sz="half" idx="10"/>
          </p:nvPr>
        </p:nvSpPr>
        <p:spPr/>
        <p:txBody>
          <a:bodyPr/>
          <a:lstStyle/>
          <a:p>
            <a:fld id="{76000477-CC6E-4332-8538-213025B25377}" type="datetimeFigureOut">
              <a:rPr lang="da-DK" smtClean="0"/>
              <a:t>09-05-2023</a:t>
            </a:fld>
            <a:endParaRPr lang="da-DK"/>
          </a:p>
        </p:txBody>
      </p:sp>
      <p:sp>
        <p:nvSpPr>
          <p:cNvPr id="5" name="Pladsholder til sidefod 4">
            <a:extLst>
              <a:ext uri="{FF2B5EF4-FFF2-40B4-BE49-F238E27FC236}">
                <a16:creationId xmlns:a16="http://schemas.microsoft.com/office/drawing/2014/main" id="{0B40FAAC-0AED-941B-5075-14FF2CE609E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D68CA06-0AB0-0B38-B067-9A98D3087936}"/>
              </a:ext>
            </a:extLst>
          </p:cNvPr>
          <p:cNvSpPr>
            <a:spLocks noGrp="1"/>
          </p:cNvSpPr>
          <p:nvPr>
            <p:ph type="sldNum" sz="quarter" idx="12"/>
          </p:nvPr>
        </p:nvSpPr>
        <p:spPr/>
        <p:txBody>
          <a:bodyPr/>
          <a:lstStyle/>
          <a:p>
            <a:fld id="{B6E38248-7567-44AA-B9FC-7232840719DE}" type="slidenum">
              <a:rPr lang="da-DK" smtClean="0"/>
              <a:t>‹#›</a:t>
            </a:fld>
            <a:endParaRPr lang="da-DK"/>
          </a:p>
        </p:txBody>
      </p:sp>
    </p:spTree>
    <p:extLst>
      <p:ext uri="{BB962C8B-B14F-4D97-AF65-F5344CB8AC3E}">
        <p14:creationId xmlns:p14="http://schemas.microsoft.com/office/powerpoint/2010/main" val="962644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6935D707-F2CA-D794-00C2-FECA0446C7AD}"/>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B0013428-E1E6-39C6-68D2-5CC45F040B44}"/>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CA245FE-36DF-95CB-4107-EDED97F698D2}"/>
              </a:ext>
            </a:extLst>
          </p:cNvPr>
          <p:cNvSpPr>
            <a:spLocks noGrp="1"/>
          </p:cNvSpPr>
          <p:nvPr>
            <p:ph type="dt" sz="half" idx="10"/>
          </p:nvPr>
        </p:nvSpPr>
        <p:spPr/>
        <p:txBody>
          <a:bodyPr/>
          <a:lstStyle/>
          <a:p>
            <a:fld id="{76000477-CC6E-4332-8538-213025B25377}" type="datetimeFigureOut">
              <a:rPr lang="da-DK" smtClean="0"/>
              <a:t>09-05-2023</a:t>
            </a:fld>
            <a:endParaRPr lang="da-DK"/>
          </a:p>
        </p:txBody>
      </p:sp>
      <p:sp>
        <p:nvSpPr>
          <p:cNvPr id="5" name="Pladsholder til sidefod 4">
            <a:extLst>
              <a:ext uri="{FF2B5EF4-FFF2-40B4-BE49-F238E27FC236}">
                <a16:creationId xmlns:a16="http://schemas.microsoft.com/office/drawing/2014/main" id="{50B1AADA-7328-0382-D665-E28EE8622A1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94C8B69-C882-4C53-72E8-01768DCC3A99}"/>
              </a:ext>
            </a:extLst>
          </p:cNvPr>
          <p:cNvSpPr>
            <a:spLocks noGrp="1"/>
          </p:cNvSpPr>
          <p:nvPr>
            <p:ph type="sldNum" sz="quarter" idx="12"/>
          </p:nvPr>
        </p:nvSpPr>
        <p:spPr/>
        <p:txBody>
          <a:bodyPr/>
          <a:lstStyle/>
          <a:p>
            <a:fld id="{B6E38248-7567-44AA-B9FC-7232840719DE}" type="slidenum">
              <a:rPr lang="da-DK" smtClean="0"/>
              <a:t>‹#›</a:t>
            </a:fld>
            <a:endParaRPr lang="da-DK"/>
          </a:p>
        </p:txBody>
      </p:sp>
    </p:spTree>
    <p:extLst>
      <p:ext uri="{BB962C8B-B14F-4D97-AF65-F5344CB8AC3E}">
        <p14:creationId xmlns:p14="http://schemas.microsoft.com/office/powerpoint/2010/main" val="1603020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0A11A7-FB40-7D6D-D27B-FFE5730D9CA1}"/>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0F02068E-68CE-B9A9-78FD-9AC2823D8EE4}"/>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1E12BB5-06BC-9088-914E-33DBC306961E}"/>
              </a:ext>
            </a:extLst>
          </p:cNvPr>
          <p:cNvSpPr>
            <a:spLocks noGrp="1"/>
          </p:cNvSpPr>
          <p:nvPr>
            <p:ph type="dt" sz="half" idx="10"/>
          </p:nvPr>
        </p:nvSpPr>
        <p:spPr/>
        <p:txBody>
          <a:bodyPr/>
          <a:lstStyle/>
          <a:p>
            <a:fld id="{76000477-CC6E-4332-8538-213025B25377}" type="datetimeFigureOut">
              <a:rPr lang="da-DK" smtClean="0"/>
              <a:t>09-05-2023</a:t>
            </a:fld>
            <a:endParaRPr lang="da-DK"/>
          </a:p>
        </p:txBody>
      </p:sp>
      <p:sp>
        <p:nvSpPr>
          <p:cNvPr id="5" name="Pladsholder til sidefod 4">
            <a:extLst>
              <a:ext uri="{FF2B5EF4-FFF2-40B4-BE49-F238E27FC236}">
                <a16:creationId xmlns:a16="http://schemas.microsoft.com/office/drawing/2014/main" id="{7670A33E-64A3-37C1-3C6C-FA3EF03656A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D09BB09-5199-BE91-427C-251AA50A3F3D}"/>
              </a:ext>
            </a:extLst>
          </p:cNvPr>
          <p:cNvSpPr>
            <a:spLocks noGrp="1"/>
          </p:cNvSpPr>
          <p:nvPr>
            <p:ph type="sldNum" sz="quarter" idx="12"/>
          </p:nvPr>
        </p:nvSpPr>
        <p:spPr/>
        <p:txBody>
          <a:bodyPr/>
          <a:lstStyle/>
          <a:p>
            <a:fld id="{B6E38248-7567-44AA-B9FC-7232840719DE}" type="slidenum">
              <a:rPr lang="da-DK" smtClean="0"/>
              <a:t>‹#›</a:t>
            </a:fld>
            <a:endParaRPr lang="da-DK"/>
          </a:p>
        </p:txBody>
      </p:sp>
    </p:spTree>
    <p:extLst>
      <p:ext uri="{BB962C8B-B14F-4D97-AF65-F5344CB8AC3E}">
        <p14:creationId xmlns:p14="http://schemas.microsoft.com/office/powerpoint/2010/main" val="1054564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A60DE3-821D-B38D-A2FB-D04ADE9ED02F}"/>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ADF19C77-88D0-027E-4633-2B04EAEE68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BD75740F-B9A8-D592-A159-97A0344EE91E}"/>
              </a:ext>
            </a:extLst>
          </p:cNvPr>
          <p:cNvSpPr>
            <a:spLocks noGrp="1"/>
          </p:cNvSpPr>
          <p:nvPr>
            <p:ph type="dt" sz="half" idx="10"/>
          </p:nvPr>
        </p:nvSpPr>
        <p:spPr/>
        <p:txBody>
          <a:bodyPr/>
          <a:lstStyle/>
          <a:p>
            <a:fld id="{76000477-CC6E-4332-8538-213025B25377}" type="datetimeFigureOut">
              <a:rPr lang="da-DK" smtClean="0"/>
              <a:t>09-05-2023</a:t>
            </a:fld>
            <a:endParaRPr lang="da-DK"/>
          </a:p>
        </p:txBody>
      </p:sp>
      <p:sp>
        <p:nvSpPr>
          <p:cNvPr id="5" name="Pladsholder til sidefod 4">
            <a:extLst>
              <a:ext uri="{FF2B5EF4-FFF2-40B4-BE49-F238E27FC236}">
                <a16:creationId xmlns:a16="http://schemas.microsoft.com/office/drawing/2014/main" id="{87DDC766-3475-8F5E-75F4-36E308646F2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8CA8A59-6A9E-EA48-8E46-42A9410EBDD9}"/>
              </a:ext>
            </a:extLst>
          </p:cNvPr>
          <p:cNvSpPr>
            <a:spLocks noGrp="1"/>
          </p:cNvSpPr>
          <p:nvPr>
            <p:ph type="sldNum" sz="quarter" idx="12"/>
          </p:nvPr>
        </p:nvSpPr>
        <p:spPr/>
        <p:txBody>
          <a:bodyPr/>
          <a:lstStyle/>
          <a:p>
            <a:fld id="{B6E38248-7567-44AA-B9FC-7232840719DE}" type="slidenum">
              <a:rPr lang="da-DK" smtClean="0"/>
              <a:t>‹#›</a:t>
            </a:fld>
            <a:endParaRPr lang="da-DK"/>
          </a:p>
        </p:txBody>
      </p:sp>
    </p:spTree>
    <p:extLst>
      <p:ext uri="{BB962C8B-B14F-4D97-AF65-F5344CB8AC3E}">
        <p14:creationId xmlns:p14="http://schemas.microsoft.com/office/powerpoint/2010/main" val="3658973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96F54D-5E6E-44B0-3773-E68BD9E4BEBF}"/>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154F3D94-F1ED-1F3C-A2C3-FD6AFE607ECF}"/>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1A379AAE-F7D2-A80E-D844-3D09D23F9E82}"/>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33F01704-62F4-76A4-FA83-C4428B7EC540}"/>
              </a:ext>
            </a:extLst>
          </p:cNvPr>
          <p:cNvSpPr>
            <a:spLocks noGrp="1"/>
          </p:cNvSpPr>
          <p:nvPr>
            <p:ph type="dt" sz="half" idx="10"/>
          </p:nvPr>
        </p:nvSpPr>
        <p:spPr/>
        <p:txBody>
          <a:bodyPr/>
          <a:lstStyle/>
          <a:p>
            <a:fld id="{76000477-CC6E-4332-8538-213025B25377}" type="datetimeFigureOut">
              <a:rPr lang="da-DK" smtClean="0"/>
              <a:t>09-05-2023</a:t>
            </a:fld>
            <a:endParaRPr lang="da-DK"/>
          </a:p>
        </p:txBody>
      </p:sp>
      <p:sp>
        <p:nvSpPr>
          <p:cNvPr id="6" name="Pladsholder til sidefod 5">
            <a:extLst>
              <a:ext uri="{FF2B5EF4-FFF2-40B4-BE49-F238E27FC236}">
                <a16:creationId xmlns:a16="http://schemas.microsoft.com/office/drawing/2014/main" id="{D676D1E8-7A19-899F-2D04-309163D6E3BA}"/>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DD6F32CA-F98A-24B9-1FAE-C93C3EA60F5A}"/>
              </a:ext>
            </a:extLst>
          </p:cNvPr>
          <p:cNvSpPr>
            <a:spLocks noGrp="1"/>
          </p:cNvSpPr>
          <p:nvPr>
            <p:ph type="sldNum" sz="quarter" idx="12"/>
          </p:nvPr>
        </p:nvSpPr>
        <p:spPr/>
        <p:txBody>
          <a:bodyPr/>
          <a:lstStyle/>
          <a:p>
            <a:fld id="{B6E38248-7567-44AA-B9FC-7232840719DE}" type="slidenum">
              <a:rPr lang="da-DK" smtClean="0"/>
              <a:t>‹#›</a:t>
            </a:fld>
            <a:endParaRPr lang="da-DK"/>
          </a:p>
        </p:txBody>
      </p:sp>
    </p:spTree>
    <p:extLst>
      <p:ext uri="{BB962C8B-B14F-4D97-AF65-F5344CB8AC3E}">
        <p14:creationId xmlns:p14="http://schemas.microsoft.com/office/powerpoint/2010/main" val="679815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43DE10-FAFA-B0D4-D0A0-E8E8AE5FE93A}"/>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0F436E41-9E6D-71FE-ADEB-70A2144907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BFDD5153-0336-B469-ACE7-74BF36342108}"/>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6FEF9142-D749-7923-46D7-99CDB49A0D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EB3232CB-7479-DBE5-7B7E-8F7C60647178}"/>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DDF20B3D-A4C8-7163-12F2-B8C774E82E58}"/>
              </a:ext>
            </a:extLst>
          </p:cNvPr>
          <p:cNvSpPr>
            <a:spLocks noGrp="1"/>
          </p:cNvSpPr>
          <p:nvPr>
            <p:ph type="dt" sz="half" idx="10"/>
          </p:nvPr>
        </p:nvSpPr>
        <p:spPr/>
        <p:txBody>
          <a:bodyPr/>
          <a:lstStyle/>
          <a:p>
            <a:fld id="{76000477-CC6E-4332-8538-213025B25377}" type="datetimeFigureOut">
              <a:rPr lang="da-DK" smtClean="0"/>
              <a:t>09-05-2023</a:t>
            </a:fld>
            <a:endParaRPr lang="da-DK"/>
          </a:p>
        </p:txBody>
      </p:sp>
      <p:sp>
        <p:nvSpPr>
          <p:cNvPr id="8" name="Pladsholder til sidefod 7">
            <a:extLst>
              <a:ext uri="{FF2B5EF4-FFF2-40B4-BE49-F238E27FC236}">
                <a16:creationId xmlns:a16="http://schemas.microsoft.com/office/drawing/2014/main" id="{EA5116CF-CB47-B8E7-79FB-611E1A13CF68}"/>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D7BF2BF4-385F-6DD2-08B9-6BD06C0A535A}"/>
              </a:ext>
            </a:extLst>
          </p:cNvPr>
          <p:cNvSpPr>
            <a:spLocks noGrp="1"/>
          </p:cNvSpPr>
          <p:nvPr>
            <p:ph type="sldNum" sz="quarter" idx="12"/>
          </p:nvPr>
        </p:nvSpPr>
        <p:spPr/>
        <p:txBody>
          <a:bodyPr/>
          <a:lstStyle/>
          <a:p>
            <a:fld id="{B6E38248-7567-44AA-B9FC-7232840719DE}" type="slidenum">
              <a:rPr lang="da-DK" smtClean="0"/>
              <a:t>‹#›</a:t>
            </a:fld>
            <a:endParaRPr lang="da-DK"/>
          </a:p>
        </p:txBody>
      </p:sp>
    </p:spTree>
    <p:extLst>
      <p:ext uri="{BB962C8B-B14F-4D97-AF65-F5344CB8AC3E}">
        <p14:creationId xmlns:p14="http://schemas.microsoft.com/office/powerpoint/2010/main" val="2813863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A97480-6D55-43ED-9B3A-0890DAAD0764}"/>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823285E3-208E-5E28-3E44-F121815ED481}"/>
              </a:ext>
            </a:extLst>
          </p:cNvPr>
          <p:cNvSpPr>
            <a:spLocks noGrp="1"/>
          </p:cNvSpPr>
          <p:nvPr>
            <p:ph type="dt" sz="half" idx="10"/>
          </p:nvPr>
        </p:nvSpPr>
        <p:spPr/>
        <p:txBody>
          <a:bodyPr/>
          <a:lstStyle/>
          <a:p>
            <a:fld id="{76000477-CC6E-4332-8538-213025B25377}" type="datetimeFigureOut">
              <a:rPr lang="da-DK" smtClean="0"/>
              <a:t>09-05-2023</a:t>
            </a:fld>
            <a:endParaRPr lang="da-DK"/>
          </a:p>
        </p:txBody>
      </p:sp>
      <p:sp>
        <p:nvSpPr>
          <p:cNvPr id="4" name="Pladsholder til sidefod 3">
            <a:extLst>
              <a:ext uri="{FF2B5EF4-FFF2-40B4-BE49-F238E27FC236}">
                <a16:creationId xmlns:a16="http://schemas.microsoft.com/office/drawing/2014/main" id="{24BE6D32-C546-EE45-85F2-D40E3011B763}"/>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7DC4529B-F2D6-90BD-E3A8-4195652AAFA9}"/>
              </a:ext>
            </a:extLst>
          </p:cNvPr>
          <p:cNvSpPr>
            <a:spLocks noGrp="1"/>
          </p:cNvSpPr>
          <p:nvPr>
            <p:ph type="sldNum" sz="quarter" idx="12"/>
          </p:nvPr>
        </p:nvSpPr>
        <p:spPr/>
        <p:txBody>
          <a:bodyPr/>
          <a:lstStyle/>
          <a:p>
            <a:fld id="{B6E38248-7567-44AA-B9FC-7232840719DE}" type="slidenum">
              <a:rPr lang="da-DK" smtClean="0"/>
              <a:t>‹#›</a:t>
            </a:fld>
            <a:endParaRPr lang="da-DK"/>
          </a:p>
        </p:txBody>
      </p:sp>
    </p:spTree>
    <p:extLst>
      <p:ext uri="{BB962C8B-B14F-4D97-AF65-F5344CB8AC3E}">
        <p14:creationId xmlns:p14="http://schemas.microsoft.com/office/powerpoint/2010/main" val="1810700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5C9EE25E-AD8C-C005-BB5D-E9544452334A}"/>
              </a:ext>
            </a:extLst>
          </p:cNvPr>
          <p:cNvSpPr>
            <a:spLocks noGrp="1"/>
          </p:cNvSpPr>
          <p:nvPr>
            <p:ph type="dt" sz="half" idx="10"/>
          </p:nvPr>
        </p:nvSpPr>
        <p:spPr/>
        <p:txBody>
          <a:bodyPr/>
          <a:lstStyle/>
          <a:p>
            <a:fld id="{76000477-CC6E-4332-8538-213025B25377}" type="datetimeFigureOut">
              <a:rPr lang="da-DK" smtClean="0"/>
              <a:t>09-05-2023</a:t>
            </a:fld>
            <a:endParaRPr lang="da-DK"/>
          </a:p>
        </p:txBody>
      </p:sp>
      <p:sp>
        <p:nvSpPr>
          <p:cNvPr id="3" name="Pladsholder til sidefod 2">
            <a:extLst>
              <a:ext uri="{FF2B5EF4-FFF2-40B4-BE49-F238E27FC236}">
                <a16:creationId xmlns:a16="http://schemas.microsoft.com/office/drawing/2014/main" id="{4D6C4353-3102-B986-00D2-89D3D16B719C}"/>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283E6DDB-EE23-8D06-3776-0B4084F0D281}"/>
              </a:ext>
            </a:extLst>
          </p:cNvPr>
          <p:cNvSpPr>
            <a:spLocks noGrp="1"/>
          </p:cNvSpPr>
          <p:nvPr>
            <p:ph type="sldNum" sz="quarter" idx="12"/>
          </p:nvPr>
        </p:nvSpPr>
        <p:spPr/>
        <p:txBody>
          <a:bodyPr/>
          <a:lstStyle/>
          <a:p>
            <a:fld id="{B6E38248-7567-44AA-B9FC-7232840719DE}" type="slidenum">
              <a:rPr lang="da-DK" smtClean="0"/>
              <a:t>‹#›</a:t>
            </a:fld>
            <a:endParaRPr lang="da-DK"/>
          </a:p>
        </p:txBody>
      </p:sp>
    </p:spTree>
    <p:extLst>
      <p:ext uri="{BB962C8B-B14F-4D97-AF65-F5344CB8AC3E}">
        <p14:creationId xmlns:p14="http://schemas.microsoft.com/office/powerpoint/2010/main" val="1095707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B23CD8-3516-BB25-7DEF-1EA3947DB712}"/>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0421A819-6775-31E9-1EF1-6FFF2BAD0B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1A00C430-EF5D-1AB0-424A-AD8CCD76DF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02EB7065-E648-8EED-F4B3-9F33EA906E9F}"/>
              </a:ext>
            </a:extLst>
          </p:cNvPr>
          <p:cNvSpPr>
            <a:spLocks noGrp="1"/>
          </p:cNvSpPr>
          <p:nvPr>
            <p:ph type="dt" sz="half" idx="10"/>
          </p:nvPr>
        </p:nvSpPr>
        <p:spPr/>
        <p:txBody>
          <a:bodyPr/>
          <a:lstStyle/>
          <a:p>
            <a:fld id="{76000477-CC6E-4332-8538-213025B25377}" type="datetimeFigureOut">
              <a:rPr lang="da-DK" smtClean="0"/>
              <a:t>09-05-2023</a:t>
            </a:fld>
            <a:endParaRPr lang="da-DK"/>
          </a:p>
        </p:txBody>
      </p:sp>
      <p:sp>
        <p:nvSpPr>
          <p:cNvPr id="6" name="Pladsholder til sidefod 5">
            <a:extLst>
              <a:ext uri="{FF2B5EF4-FFF2-40B4-BE49-F238E27FC236}">
                <a16:creationId xmlns:a16="http://schemas.microsoft.com/office/drawing/2014/main" id="{757D7667-CBC0-7538-1405-B45B2280C44A}"/>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9C40AF12-A296-620D-8BC8-7CD1227F0987}"/>
              </a:ext>
            </a:extLst>
          </p:cNvPr>
          <p:cNvSpPr>
            <a:spLocks noGrp="1"/>
          </p:cNvSpPr>
          <p:nvPr>
            <p:ph type="sldNum" sz="quarter" idx="12"/>
          </p:nvPr>
        </p:nvSpPr>
        <p:spPr/>
        <p:txBody>
          <a:bodyPr/>
          <a:lstStyle/>
          <a:p>
            <a:fld id="{B6E38248-7567-44AA-B9FC-7232840719DE}" type="slidenum">
              <a:rPr lang="da-DK" smtClean="0"/>
              <a:t>‹#›</a:t>
            </a:fld>
            <a:endParaRPr lang="da-DK"/>
          </a:p>
        </p:txBody>
      </p:sp>
    </p:spTree>
    <p:extLst>
      <p:ext uri="{BB962C8B-B14F-4D97-AF65-F5344CB8AC3E}">
        <p14:creationId xmlns:p14="http://schemas.microsoft.com/office/powerpoint/2010/main" val="3949756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62764F-EA00-4E31-04F7-359CFE4FDFB8}"/>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5AED7673-1AD5-2B08-80DA-C35BBE34DF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DB8301C2-E356-8518-7E1F-324BF5BB08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F7F18EE9-F49F-D64F-33F3-AAEBFCE9F387}"/>
              </a:ext>
            </a:extLst>
          </p:cNvPr>
          <p:cNvSpPr>
            <a:spLocks noGrp="1"/>
          </p:cNvSpPr>
          <p:nvPr>
            <p:ph type="dt" sz="half" idx="10"/>
          </p:nvPr>
        </p:nvSpPr>
        <p:spPr/>
        <p:txBody>
          <a:bodyPr/>
          <a:lstStyle/>
          <a:p>
            <a:fld id="{76000477-CC6E-4332-8538-213025B25377}" type="datetimeFigureOut">
              <a:rPr lang="da-DK" smtClean="0"/>
              <a:t>09-05-2023</a:t>
            </a:fld>
            <a:endParaRPr lang="da-DK"/>
          </a:p>
        </p:txBody>
      </p:sp>
      <p:sp>
        <p:nvSpPr>
          <p:cNvPr id="6" name="Pladsholder til sidefod 5">
            <a:extLst>
              <a:ext uri="{FF2B5EF4-FFF2-40B4-BE49-F238E27FC236}">
                <a16:creationId xmlns:a16="http://schemas.microsoft.com/office/drawing/2014/main" id="{DF5ED218-61D8-94F6-03BC-0A7B1DC610E6}"/>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3D3BA1B-97D0-AE80-A6B9-598097C167A1}"/>
              </a:ext>
            </a:extLst>
          </p:cNvPr>
          <p:cNvSpPr>
            <a:spLocks noGrp="1"/>
          </p:cNvSpPr>
          <p:nvPr>
            <p:ph type="sldNum" sz="quarter" idx="12"/>
          </p:nvPr>
        </p:nvSpPr>
        <p:spPr/>
        <p:txBody>
          <a:bodyPr/>
          <a:lstStyle/>
          <a:p>
            <a:fld id="{B6E38248-7567-44AA-B9FC-7232840719DE}" type="slidenum">
              <a:rPr lang="da-DK" smtClean="0"/>
              <a:t>‹#›</a:t>
            </a:fld>
            <a:endParaRPr lang="da-DK"/>
          </a:p>
        </p:txBody>
      </p:sp>
    </p:spTree>
    <p:extLst>
      <p:ext uri="{BB962C8B-B14F-4D97-AF65-F5344CB8AC3E}">
        <p14:creationId xmlns:p14="http://schemas.microsoft.com/office/powerpoint/2010/main" val="3491750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C0D1ADF4-E8B7-7FC5-D2CD-BC2DFD2965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D03052A6-7619-6A92-15E3-CB58941276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2F4E41D-641F-DC8D-A85D-73FB742DE7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000477-CC6E-4332-8538-213025B25377}" type="datetimeFigureOut">
              <a:rPr lang="da-DK" smtClean="0"/>
              <a:t>09-05-2023</a:t>
            </a:fld>
            <a:endParaRPr lang="da-DK"/>
          </a:p>
        </p:txBody>
      </p:sp>
      <p:sp>
        <p:nvSpPr>
          <p:cNvPr id="5" name="Pladsholder til sidefod 4">
            <a:extLst>
              <a:ext uri="{FF2B5EF4-FFF2-40B4-BE49-F238E27FC236}">
                <a16:creationId xmlns:a16="http://schemas.microsoft.com/office/drawing/2014/main" id="{10FA0409-E8DD-083B-7FB8-EB25C5DC5E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3ED97328-C9CA-6EB1-54A9-14FF213C34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E38248-7567-44AA-B9FC-7232840719DE}" type="slidenum">
              <a:rPr lang="da-DK" smtClean="0"/>
              <a:t>‹#›</a:t>
            </a:fld>
            <a:endParaRPr lang="da-DK"/>
          </a:p>
        </p:txBody>
      </p:sp>
    </p:spTree>
    <p:extLst>
      <p:ext uri="{BB962C8B-B14F-4D97-AF65-F5344CB8AC3E}">
        <p14:creationId xmlns:p14="http://schemas.microsoft.com/office/powerpoint/2010/main" val="425034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hyperlink" Target="mailto:ethics@coachingfederation.or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mailto:etisk.komite@coachingfederation.dk"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35" name="Rectangle 1034">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Et billede, der indeholder tekst&#10;&#10;Automatisk genereret beskrivelse">
            <a:extLst>
              <a:ext uri="{FF2B5EF4-FFF2-40B4-BE49-F238E27FC236}">
                <a16:creationId xmlns:a16="http://schemas.microsoft.com/office/drawing/2014/main" id="{25A935A4-B506-5F3C-B239-504C05F33EE1}"/>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23149" b="1851"/>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Titel 3">
            <a:extLst>
              <a:ext uri="{FF2B5EF4-FFF2-40B4-BE49-F238E27FC236}">
                <a16:creationId xmlns:a16="http://schemas.microsoft.com/office/drawing/2014/main" id="{B3867EC8-3003-BB16-6FB5-DF07E2E03C84}"/>
              </a:ext>
            </a:extLst>
          </p:cNvPr>
          <p:cNvSpPr>
            <a:spLocks noGrp="1"/>
          </p:cNvSpPr>
          <p:nvPr>
            <p:ph type="ctrTitle"/>
          </p:nvPr>
        </p:nvSpPr>
        <p:spPr>
          <a:xfrm>
            <a:off x="1524000" y="1122362"/>
            <a:ext cx="9144000" cy="2900518"/>
          </a:xfrm>
        </p:spPr>
        <p:txBody>
          <a:bodyPr>
            <a:normAutofit/>
          </a:bodyPr>
          <a:lstStyle/>
          <a:p>
            <a:r>
              <a:rPr lang="da-DK">
                <a:solidFill>
                  <a:srgbClr val="FFFFFF"/>
                </a:solidFill>
              </a:rPr>
              <a:t>Etik i coachrollen</a:t>
            </a:r>
          </a:p>
        </p:txBody>
      </p:sp>
      <p:sp>
        <p:nvSpPr>
          <p:cNvPr id="3" name="Undertitel 2">
            <a:extLst>
              <a:ext uri="{FF2B5EF4-FFF2-40B4-BE49-F238E27FC236}">
                <a16:creationId xmlns:a16="http://schemas.microsoft.com/office/drawing/2014/main" id="{92832BBB-C494-4637-338B-2FCD23024D30}"/>
              </a:ext>
            </a:extLst>
          </p:cNvPr>
          <p:cNvSpPr>
            <a:spLocks noGrp="1"/>
          </p:cNvSpPr>
          <p:nvPr>
            <p:ph type="subTitle" idx="1"/>
          </p:nvPr>
        </p:nvSpPr>
        <p:spPr>
          <a:xfrm>
            <a:off x="1524000" y="4159404"/>
            <a:ext cx="9144000" cy="1098395"/>
          </a:xfrm>
        </p:spPr>
        <p:txBody>
          <a:bodyPr>
            <a:normAutofit/>
          </a:bodyPr>
          <a:lstStyle/>
          <a:p>
            <a:r>
              <a:rPr lang="da-DK" sz="1700">
                <a:solidFill>
                  <a:srgbClr val="FFFFFF"/>
                </a:solidFill>
              </a:rPr>
              <a:t>Et møde på nettet i coaching-ugen</a:t>
            </a:r>
          </a:p>
          <a:p>
            <a:r>
              <a:rPr lang="da-DK" sz="1700">
                <a:solidFill>
                  <a:srgbClr val="FFFFFF"/>
                </a:solidFill>
              </a:rPr>
              <a:t>12. maj  2023</a:t>
            </a:r>
          </a:p>
          <a:p>
            <a:r>
              <a:rPr lang="da-DK" sz="1700">
                <a:solidFill>
                  <a:srgbClr val="FFFFFF"/>
                </a:solidFill>
              </a:rPr>
              <a:t>Sanne Dinesen, PCC (Etisk Komité)</a:t>
            </a:r>
          </a:p>
        </p:txBody>
      </p:sp>
      <p:pic>
        <p:nvPicPr>
          <p:cNvPr id="6" name="Picture 4" descr="Logo, company name&#10;&#10;Description automatically generated">
            <a:extLst>
              <a:ext uri="{FF2B5EF4-FFF2-40B4-BE49-F238E27FC236}">
                <a16:creationId xmlns:a16="http://schemas.microsoft.com/office/drawing/2014/main" id="{3738845E-D18E-1F7F-4D2B-F438104B5388}"/>
              </a:ext>
            </a:extLst>
          </p:cNvPr>
          <p:cNvPicPr>
            <a:picLocks noChangeAspect="1"/>
          </p:cNvPicPr>
          <p:nvPr/>
        </p:nvPicPr>
        <p:blipFill>
          <a:blip r:embed="rId3"/>
          <a:stretch>
            <a:fillRect/>
          </a:stretch>
        </p:blipFill>
        <p:spPr>
          <a:xfrm>
            <a:off x="9266947" y="5934633"/>
            <a:ext cx="2743200" cy="727211"/>
          </a:xfrm>
          <a:prstGeom prst="rect">
            <a:avLst/>
          </a:prstGeom>
        </p:spPr>
      </p:pic>
    </p:spTree>
    <p:extLst>
      <p:ext uri="{BB962C8B-B14F-4D97-AF65-F5344CB8AC3E}">
        <p14:creationId xmlns:p14="http://schemas.microsoft.com/office/powerpoint/2010/main" val="200798443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E55136-6465-8E4E-729E-B6018D7F46E0}"/>
              </a:ext>
            </a:extLst>
          </p:cNvPr>
          <p:cNvSpPr>
            <a:spLocks noGrp="1"/>
          </p:cNvSpPr>
          <p:nvPr>
            <p:ph type="title"/>
          </p:nvPr>
        </p:nvSpPr>
        <p:spPr/>
        <p:txBody>
          <a:bodyPr/>
          <a:lstStyle/>
          <a:p>
            <a:r>
              <a:rPr lang="da-DK" dirty="0">
                <a:latin typeface="Calibri"/>
                <a:cs typeface="Calibri"/>
              </a:rPr>
              <a:t>Tre opfattelser af etik: Dydsetikken</a:t>
            </a:r>
          </a:p>
        </p:txBody>
      </p:sp>
      <p:sp>
        <p:nvSpPr>
          <p:cNvPr id="3" name="Pladsholder til indhold 2">
            <a:extLst>
              <a:ext uri="{FF2B5EF4-FFF2-40B4-BE49-F238E27FC236}">
                <a16:creationId xmlns:a16="http://schemas.microsoft.com/office/drawing/2014/main" id="{91F07AB9-5032-699F-B48E-1770EBDF9322}"/>
              </a:ext>
            </a:extLst>
          </p:cNvPr>
          <p:cNvSpPr>
            <a:spLocks noGrp="1"/>
          </p:cNvSpPr>
          <p:nvPr>
            <p:ph idx="1"/>
          </p:nvPr>
        </p:nvSpPr>
        <p:spPr>
          <a:xfrm>
            <a:off x="6096000" y="1688856"/>
            <a:ext cx="5257800" cy="4351338"/>
          </a:xfrm>
        </p:spPr>
        <p:txBody>
          <a:bodyPr vert="horz" lIns="91440" tIns="45720" rIns="91440" bIns="45720" rtlCol="0" anchor="t">
            <a:normAutofit lnSpcReduction="10000"/>
          </a:bodyPr>
          <a:lstStyle/>
          <a:p>
            <a:r>
              <a:rPr lang="da-DK" dirty="0"/>
              <a:t>Det centrale spørgsmål: Hvordan lever jeg godt som menneske? </a:t>
            </a:r>
            <a:endParaRPr lang="da-DK">
              <a:cs typeface="Calibri"/>
            </a:endParaRPr>
          </a:p>
          <a:p>
            <a:r>
              <a:rPr lang="da-DK" dirty="0"/>
              <a:t>De </a:t>
            </a:r>
            <a:r>
              <a:rPr lang="da-DK" b="0" i="0" dirty="0">
                <a:effectLst/>
                <a:latin typeface="Calibri"/>
                <a:cs typeface="Calibri"/>
              </a:rPr>
              <a:t>etiske og moralske krav må ikke må komme i konflikt med selve opnåelsen af det gode liv.</a:t>
            </a:r>
          </a:p>
          <a:p>
            <a:r>
              <a:rPr lang="da-DK" dirty="0">
                <a:latin typeface="Calibri"/>
                <a:cs typeface="Calibri"/>
              </a:rPr>
              <a:t>Det gælder om at finde den gyldne middelvej mellem to yderpunkter (for eksempel grådighed og askese)</a:t>
            </a:r>
            <a:endParaRPr lang="da-DK" b="0" i="0" dirty="0">
              <a:effectLst/>
              <a:latin typeface="Calibri"/>
              <a:cs typeface="Calibri"/>
            </a:endParaRPr>
          </a:p>
          <a:p>
            <a:r>
              <a:rPr lang="da-DK" dirty="0">
                <a:latin typeface="Calibri"/>
                <a:cs typeface="Calibri"/>
              </a:rPr>
              <a:t>Repræsentant for dydsetikken: Aristoteles</a:t>
            </a:r>
            <a:endParaRPr lang="da-DK">
              <a:latin typeface="Calibri"/>
              <a:cs typeface="Calibri"/>
            </a:endParaRPr>
          </a:p>
        </p:txBody>
      </p:sp>
      <p:pic>
        <p:nvPicPr>
          <p:cNvPr id="5" name="Billede 4">
            <a:extLst>
              <a:ext uri="{FF2B5EF4-FFF2-40B4-BE49-F238E27FC236}">
                <a16:creationId xmlns:a16="http://schemas.microsoft.com/office/drawing/2014/main" id="{27A0150C-B1DC-DD17-8012-4868B784AD1A}"/>
              </a:ext>
            </a:extLst>
          </p:cNvPr>
          <p:cNvPicPr>
            <a:picLocks noChangeAspect="1"/>
          </p:cNvPicPr>
          <p:nvPr/>
        </p:nvPicPr>
        <p:blipFill>
          <a:blip r:embed="rId3"/>
          <a:stretch>
            <a:fillRect/>
          </a:stretch>
        </p:blipFill>
        <p:spPr>
          <a:xfrm>
            <a:off x="838200" y="2614199"/>
            <a:ext cx="5013144" cy="2501182"/>
          </a:xfrm>
          <a:prstGeom prst="rect">
            <a:avLst/>
          </a:prstGeom>
        </p:spPr>
      </p:pic>
      <p:pic>
        <p:nvPicPr>
          <p:cNvPr id="6" name="Picture 4" descr="Logo, company name&#10;&#10;Description automatically generated">
            <a:extLst>
              <a:ext uri="{FF2B5EF4-FFF2-40B4-BE49-F238E27FC236}">
                <a16:creationId xmlns:a16="http://schemas.microsoft.com/office/drawing/2014/main" id="{0A491913-2940-2EC9-258A-3214B4C2339D}"/>
              </a:ext>
            </a:extLst>
          </p:cNvPr>
          <p:cNvPicPr>
            <a:picLocks noChangeAspect="1"/>
          </p:cNvPicPr>
          <p:nvPr/>
        </p:nvPicPr>
        <p:blipFill>
          <a:blip r:embed="rId4"/>
          <a:stretch>
            <a:fillRect/>
          </a:stretch>
        </p:blipFill>
        <p:spPr>
          <a:xfrm>
            <a:off x="9266947" y="5934633"/>
            <a:ext cx="2743200" cy="727211"/>
          </a:xfrm>
          <a:prstGeom prst="rect">
            <a:avLst/>
          </a:prstGeom>
        </p:spPr>
      </p:pic>
    </p:spTree>
    <p:extLst>
      <p:ext uri="{BB962C8B-B14F-4D97-AF65-F5344CB8AC3E}">
        <p14:creationId xmlns:p14="http://schemas.microsoft.com/office/powerpoint/2010/main" val="3481099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4" name="Tekstfelt 3">
            <a:extLst>
              <a:ext uri="{FF2B5EF4-FFF2-40B4-BE49-F238E27FC236}">
                <a16:creationId xmlns:a16="http://schemas.microsoft.com/office/drawing/2014/main" id="{E248E997-82D2-6200-F652-F95E9B96AF59}"/>
              </a:ext>
            </a:extLst>
          </p:cNvPr>
          <p:cNvSpPr txBox="1"/>
          <p:nvPr/>
        </p:nvSpPr>
        <p:spPr>
          <a:xfrm>
            <a:off x="643467" y="1652209"/>
            <a:ext cx="6560522" cy="3553581"/>
          </a:xfrm>
          <a:prstGeom prst="rect">
            <a:avLst/>
          </a:prstGeom>
        </p:spPr>
        <p:txBody>
          <a:bodyPr vert="horz" lIns="91440" tIns="45720" rIns="91440" bIns="45720" rtlCol="0">
            <a:noAutofit/>
          </a:bodyPr>
          <a:lstStyle/>
          <a:p>
            <a:pPr>
              <a:lnSpc>
                <a:spcPct val="90000"/>
              </a:lnSpc>
              <a:spcAft>
                <a:spcPts val="600"/>
              </a:spcAft>
            </a:pPr>
            <a:r>
              <a:rPr lang="en-US" sz="4000" i="0" dirty="0">
                <a:effectLst/>
              </a:rPr>
              <a:t>Vi er, </a:t>
            </a:r>
            <a:r>
              <a:rPr lang="en-US" sz="4000" i="0" dirty="0" err="1">
                <a:effectLst/>
              </a:rPr>
              <a:t>hvad</a:t>
            </a:r>
            <a:r>
              <a:rPr lang="en-US" sz="4000" i="0" dirty="0">
                <a:effectLst/>
              </a:rPr>
              <a:t> vi </a:t>
            </a:r>
            <a:r>
              <a:rPr lang="en-US" sz="4000" i="0" dirty="0" err="1">
                <a:effectLst/>
              </a:rPr>
              <a:t>plejer</a:t>
            </a:r>
            <a:r>
              <a:rPr lang="en-US" sz="4000" i="0" dirty="0">
                <a:effectLst/>
              </a:rPr>
              <a:t> at </a:t>
            </a:r>
            <a:r>
              <a:rPr lang="en-US" sz="4000" i="0" dirty="0" err="1">
                <a:effectLst/>
              </a:rPr>
              <a:t>gøre</a:t>
            </a:r>
            <a:r>
              <a:rPr lang="en-US" sz="4000" i="0" dirty="0">
                <a:effectLst/>
              </a:rPr>
              <a:t>. </a:t>
            </a:r>
          </a:p>
          <a:p>
            <a:pPr>
              <a:lnSpc>
                <a:spcPct val="90000"/>
              </a:lnSpc>
              <a:spcAft>
                <a:spcPts val="600"/>
              </a:spcAft>
            </a:pPr>
            <a:r>
              <a:rPr lang="en-US" sz="4000" dirty="0" err="1"/>
              <a:t>Fortræffelighed</a:t>
            </a:r>
            <a:r>
              <a:rPr lang="en-US" sz="4000" i="0" dirty="0">
                <a:effectLst/>
              </a:rPr>
              <a:t> er </a:t>
            </a:r>
            <a:r>
              <a:rPr lang="en-US" sz="4000" i="0" dirty="0" err="1">
                <a:effectLst/>
              </a:rPr>
              <a:t>derfor</a:t>
            </a:r>
            <a:r>
              <a:rPr lang="en-US" sz="4000" i="0" dirty="0">
                <a:effectLst/>
              </a:rPr>
              <a:t> </a:t>
            </a:r>
            <a:r>
              <a:rPr lang="en-US" sz="4000" i="0" dirty="0" err="1">
                <a:effectLst/>
              </a:rPr>
              <a:t>ikke</a:t>
            </a:r>
            <a:r>
              <a:rPr lang="en-US" sz="4000" i="0" dirty="0">
                <a:effectLst/>
              </a:rPr>
              <a:t> </a:t>
            </a:r>
            <a:r>
              <a:rPr lang="en-US" sz="4000" i="0" dirty="0" err="1">
                <a:effectLst/>
              </a:rPr>
              <a:t>en</a:t>
            </a:r>
            <a:r>
              <a:rPr lang="en-US" sz="4000" i="0" dirty="0">
                <a:effectLst/>
              </a:rPr>
              <a:t> handling men </a:t>
            </a:r>
            <a:r>
              <a:rPr lang="en-US" sz="4000" i="0" dirty="0" err="1">
                <a:effectLst/>
              </a:rPr>
              <a:t>en</a:t>
            </a:r>
            <a:r>
              <a:rPr lang="en-US" sz="4000" i="0" dirty="0">
                <a:effectLst/>
              </a:rPr>
              <a:t> vane</a:t>
            </a:r>
            <a:endParaRPr lang="en-US" sz="4000" dirty="0"/>
          </a:p>
        </p:txBody>
      </p:sp>
      <p:pic>
        <p:nvPicPr>
          <p:cNvPr id="6" name="Billede 5">
            <a:extLst>
              <a:ext uri="{FF2B5EF4-FFF2-40B4-BE49-F238E27FC236}">
                <a16:creationId xmlns:a16="http://schemas.microsoft.com/office/drawing/2014/main" id="{A05D0ABE-F361-5C75-C18D-68DA456E1610}"/>
              </a:ext>
            </a:extLst>
          </p:cNvPr>
          <p:cNvPicPr>
            <a:picLocks noChangeAspect="1"/>
          </p:cNvPicPr>
          <p:nvPr/>
        </p:nvPicPr>
        <p:blipFill>
          <a:blip r:embed="rId2"/>
          <a:stretch>
            <a:fillRect/>
          </a:stretch>
        </p:blipFill>
        <p:spPr>
          <a:xfrm>
            <a:off x="7414054" y="1332210"/>
            <a:ext cx="4134479" cy="3676732"/>
          </a:xfrm>
          <a:prstGeom prst="rect">
            <a:avLst/>
          </a:prstGeom>
        </p:spPr>
      </p:pic>
      <p:sp>
        <p:nvSpPr>
          <p:cNvPr id="7" name="Tekstfelt 6">
            <a:extLst>
              <a:ext uri="{FF2B5EF4-FFF2-40B4-BE49-F238E27FC236}">
                <a16:creationId xmlns:a16="http://schemas.microsoft.com/office/drawing/2014/main" id="{8A667ED7-3A6F-B5D1-67FE-E41785E58781}"/>
              </a:ext>
            </a:extLst>
          </p:cNvPr>
          <p:cNvSpPr txBox="1"/>
          <p:nvPr/>
        </p:nvSpPr>
        <p:spPr>
          <a:xfrm>
            <a:off x="3435798" y="4024076"/>
            <a:ext cx="3252622" cy="369332"/>
          </a:xfrm>
          <a:prstGeom prst="rect">
            <a:avLst/>
          </a:prstGeom>
          <a:noFill/>
        </p:spPr>
        <p:txBody>
          <a:bodyPr wrap="none" rtlCol="0">
            <a:spAutoFit/>
          </a:bodyPr>
          <a:lstStyle/>
          <a:p>
            <a:r>
              <a:rPr lang="da-DK" dirty="0"/>
              <a:t>Aristoteles  (384 f. Kr. – 322 f. Kr.)</a:t>
            </a:r>
          </a:p>
        </p:txBody>
      </p:sp>
      <p:pic>
        <p:nvPicPr>
          <p:cNvPr id="3" name="Picture 4" descr="Logo, company name&#10;&#10;Description automatically generated">
            <a:extLst>
              <a:ext uri="{FF2B5EF4-FFF2-40B4-BE49-F238E27FC236}">
                <a16:creationId xmlns:a16="http://schemas.microsoft.com/office/drawing/2014/main" id="{F2D266E5-B215-5082-792D-8DD20F7E98B2}"/>
              </a:ext>
            </a:extLst>
          </p:cNvPr>
          <p:cNvPicPr>
            <a:picLocks noChangeAspect="1"/>
          </p:cNvPicPr>
          <p:nvPr/>
        </p:nvPicPr>
        <p:blipFill>
          <a:blip r:embed="rId3"/>
          <a:stretch>
            <a:fillRect/>
          </a:stretch>
        </p:blipFill>
        <p:spPr>
          <a:xfrm>
            <a:off x="9266947" y="5934633"/>
            <a:ext cx="2743200" cy="727211"/>
          </a:xfrm>
          <a:prstGeom prst="rect">
            <a:avLst/>
          </a:prstGeom>
        </p:spPr>
      </p:pic>
    </p:spTree>
    <p:extLst>
      <p:ext uri="{BB962C8B-B14F-4D97-AF65-F5344CB8AC3E}">
        <p14:creationId xmlns:p14="http://schemas.microsoft.com/office/powerpoint/2010/main" val="2977782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ratis lagerfoto af ansigtsløse, barfodet, bekymre Lagerfoto">
            <a:extLst>
              <a:ext uri="{FF2B5EF4-FFF2-40B4-BE49-F238E27FC236}">
                <a16:creationId xmlns:a16="http://schemas.microsoft.com/office/drawing/2014/main" id="{49C84CDE-A89E-5277-46AA-0C9214D296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0663" y="1513702"/>
            <a:ext cx="2543976" cy="3830595"/>
          </a:xfrm>
          <a:prstGeom prst="rect">
            <a:avLst/>
          </a:prstGeom>
          <a:noFill/>
          <a:extLst>
            <a:ext uri="{909E8E84-426E-40DD-AFC4-6F175D3DCCD1}">
              <a14:hiddenFill xmlns:a14="http://schemas.microsoft.com/office/drawing/2010/main">
                <a:solidFill>
                  <a:srgbClr val="FFFFFF"/>
                </a:solidFill>
              </a14:hiddenFill>
            </a:ext>
          </a:extLst>
        </p:spPr>
      </p:pic>
      <p:sp>
        <p:nvSpPr>
          <p:cNvPr id="2" name="Tekstfelt 1">
            <a:extLst>
              <a:ext uri="{FF2B5EF4-FFF2-40B4-BE49-F238E27FC236}">
                <a16:creationId xmlns:a16="http://schemas.microsoft.com/office/drawing/2014/main" id="{4EDF6443-A9CE-AF41-F942-414808F124E6}"/>
              </a:ext>
            </a:extLst>
          </p:cNvPr>
          <p:cNvSpPr txBox="1"/>
          <p:nvPr/>
        </p:nvSpPr>
        <p:spPr>
          <a:xfrm>
            <a:off x="4680284" y="2286000"/>
            <a:ext cx="5766963" cy="2862322"/>
          </a:xfrm>
          <a:prstGeom prst="rect">
            <a:avLst/>
          </a:prstGeom>
          <a:noFill/>
        </p:spPr>
        <p:txBody>
          <a:bodyPr wrap="none" rtlCol="0">
            <a:spAutoFit/>
          </a:bodyPr>
          <a:lstStyle/>
          <a:p>
            <a:r>
              <a:rPr lang="da-DK" sz="3600" dirty="0"/>
              <a:t>Hvor har du dit etiske ståsted:</a:t>
            </a:r>
          </a:p>
          <a:p>
            <a:endParaRPr lang="da-DK" sz="3600" dirty="0"/>
          </a:p>
          <a:p>
            <a:pPr marL="342900" indent="-342900">
              <a:buFont typeface="Arial" panose="020B0604020202020204" pitchFamily="34" charset="0"/>
              <a:buChar char="•"/>
            </a:pPr>
            <a:r>
              <a:rPr lang="da-DK" sz="3600" dirty="0"/>
              <a:t>Nytteetik?</a:t>
            </a:r>
          </a:p>
          <a:p>
            <a:pPr marL="342900" indent="-342900">
              <a:buFont typeface="Arial" panose="020B0604020202020204" pitchFamily="34" charset="0"/>
              <a:buChar char="•"/>
            </a:pPr>
            <a:r>
              <a:rPr lang="da-DK" sz="3600" dirty="0"/>
              <a:t>Pligtetik?</a:t>
            </a:r>
          </a:p>
          <a:p>
            <a:pPr marL="342900" indent="-342900">
              <a:buFont typeface="Arial" panose="020B0604020202020204" pitchFamily="34" charset="0"/>
              <a:buChar char="•"/>
            </a:pPr>
            <a:r>
              <a:rPr lang="da-DK" sz="3600" dirty="0"/>
              <a:t>Dydsetik?</a:t>
            </a:r>
          </a:p>
        </p:txBody>
      </p:sp>
      <p:pic>
        <p:nvPicPr>
          <p:cNvPr id="4" name="Billede 3">
            <a:extLst>
              <a:ext uri="{FF2B5EF4-FFF2-40B4-BE49-F238E27FC236}">
                <a16:creationId xmlns:a16="http://schemas.microsoft.com/office/drawing/2014/main" id="{5F1E0AA0-4166-51D7-ED9C-B3C84FCED04A}"/>
              </a:ext>
            </a:extLst>
          </p:cNvPr>
          <p:cNvPicPr>
            <a:picLocks noChangeAspect="1"/>
          </p:cNvPicPr>
          <p:nvPr/>
        </p:nvPicPr>
        <p:blipFill>
          <a:blip r:embed="rId4"/>
          <a:stretch>
            <a:fillRect/>
          </a:stretch>
        </p:blipFill>
        <p:spPr>
          <a:xfrm>
            <a:off x="10447247" y="321276"/>
            <a:ext cx="1393838" cy="1506151"/>
          </a:xfrm>
          <a:prstGeom prst="rect">
            <a:avLst/>
          </a:prstGeom>
        </p:spPr>
      </p:pic>
      <p:pic>
        <p:nvPicPr>
          <p:cNvPr id="5" name="Picture 4" descr="Logo, company name&#10;&#10;Description automatically generated">
            <a:extLst>
              <a:ext uri="{FF2B5EF4-FFF2-40B4-BE49-F238E27FC236}">
                <a16:creationId xmlns:a16="http://schemas.microsoft.com/office/drawing/2014/main" id="{CE9525BB-2FD9-2D9B-069B-E91902AEC3E5}"/>
              </a:ext>
            </a:extLst>
          </p:cNvPr>
          <p:cNvPicPr>
            <a:picLocks noChangeAspect="1"/>
          </p:cNvPicPr>
          <p:nvPr/>
        </p:nvPicPr>
        <p:blipFill>
          <a:blip r:embed="rId5"/>
          <a:stretch>
            <a:fillRect/>
          </a:stretch>
        </p:blipFill>
        <p:spPr>
          <a:xfrm>
            <a:off x="9266947" y="5934633"/>
            <a:ext cx="2743200" cy="727211"/>
          </a:xfrm>
          <a:prstGeom prst="rect">
            <a:avLst/>
          </a:prstGeom>
        </p:spPr>
      </p:pic>
    </p:spTree>
    <p:extLst>
      <p:ext uri="{BB962C8B-B14F-4D97-AF65-F5344CB8AC3E}">
        <p14:creationId xmlns:p14="http://schemas.microsoft.com/office/powerpoint/2010/main" val="2840236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F9107D-628D-9C89-9AE7-E2E3BF5435A6}"/>
              </a:ext>
            </a:extLst>
          </p:cNvPr>
          <p:cNvSpPr>
            <a:spLocks noGrp="1"/>
          </p:cNvSpPr>
          <p:nvPr>
            <p:ph type="title"/>
          </p:nvPr>
        </p:nvSpPr>
        <p:spPr/>
        <p:txBody>
          <a:bodyPr/>
          <a:lstStyle/>
          <a:p>
            <a:r>
              <a:rPr lang="da-DK" dirty="0">
                <a:latin typeface="Calibri"/>
                <a:cs typeface="Calibri"/>
              </a:rPr>
              <a:t>Etik og coaching</a:t>
            </a:r>
          </a:p>
        </p:txBody>
      </p:sp>
      <p:sp>
        <p:nvSpPr>
          <p:cNvPr id="3" name="Pladsholder til indhold 2">
            <a:extLst>
              <a:ext uri="{FF2B5EF4-FFF2-40B4-BE49-F238E27FC236}">
                <a16:creationId xmlns:a16="http://schemas.microsoft.com/office/drawing/2014/main" id="{51AFCD5F-34DE-97A2-CD1B-02C3FA13D13E}"/>
              </a:ext>
            </a:extLst>
          </p:cNvPr>
          <p:cNvSpPr>
            <a:spLocks noGrp="1"/>
          </p:cNvSpPr>
          <p:nvPr>
            <p:ph sz="half" idx="1"/>
          </p:nvPr>
        </p:nvSpPr>
        <p:spPr/>
        <p:txBody>
          <a:bodyPr>
            <a:normAutofit/>
          </a:bodyPr>
          <a:lstStyle/>
          <a:p>
            <a:endParaRPr lang="da-DK" dirty="0"/>
          </a:p>
        </p:txBody>
      </p:sp>
      <p:sp>
        <p:nvSpPr>
          <p:cNvPr id="5" name="Pladsholder til indhold 4">
            <a:extLst>
              <a:ext uri="{FF2B5EF4-FFF2-40B4-BE49-F238E27FC236}">
                <a16:creationId xmlns:a16="http://schemas.microsoft.com/office/drawing/2014/main" id="{DA0A432F-8C3D-62CD-506F-50BDF23EB5CC}"/>
              </a:ext>
            </a:extLst>
          </p:cNvPr>
          <p:cNvSpPr>
            <a:spLocks noGrp="1"/>
          </p:cNvSpPr>
          <p:nvPr>
            <p:ph sz="half" idx="2"/>
          </p:nvPr>
        </p:nvSpPr>
        <p:spPr/>
        <p:txBody>
          <a:bodyPr vert="horz" lIns="91440" tIns="45720" rIns="91440" bIns="45720" rtlCol="0" anchor="t">
            <a:normAutofit/>
          </a:bodyPr>
          <a:lstStyle/>
          <a:p>
            <a:r>
              <a:rPr lang="en-US" sz="2800" b="0" i="0" dirty="0">
                <a:effectLst/>
              </a:rPr>
              <a:t>I ICF-</a:t>
            </a:r>
            <a:r>
              <a:rPr lang="en-US" sz="2800" b="0" i="0" err="1">
                <a:effectLst/>
              </a:rPr>
              <a:t>regi</a:t>
            </a:r>
            <a:r>
              <a:rPr lang="en-US" sz="2800" b="0" i="0" dirty="0">
                <a:effectLst/>
              </a:rPr>
              <a:t> er </a:t>
            </a:r>
            <a:r>
              <a:rPr lang="en-US" sz="2800" b="0" i="0" err="1">
                <a:effectLst/>
              </a:rPr>
              <a:t>etik</a:t>
            </a:r>
            <a:r>
              <a:rPr lang="en-US" sz="2800" b="0" i="0" dirty="0">
                <a:effectLst/>
              </a:rPr>
              <a:t> </a:t>
            </a:r>
            <a:r>
              <a:rPr lang="en-US" sz="2800" b="0" i="0" err="1">
                <a:effectLst/>
              </a:rPr>
              <a:t>nogle</a:t>
            </a:r>
            <a:r>
              <a:rPr lang="en-US" sz="2800" b="0" i="0" dirty="0">
                <a:effectLst/>
              </a:rPr>
              <a:t> </a:t>
            </a:r>
            <a:r>
              <a:rPr lang="en-US" sz="2800" b="0" i="0" err="1">
                <a:effectLst/>
              </a:rPr>
              <a:t>styrende</a:t>
            </a:r>
            <a:r>
              <a:rPr lang="en-US" sz="2800" b="0" i="0" dirty="0">
                <a:effectLst/>
              </a:rPr>
              <a:t> </a:t>
            </a:r>
            <a:r>
              <a:rPr lang="en-US" sz="2800" b="0" i="0" err="1">
                <a:effectLst/>
              </a:rPr>
              <a:t>moralske</a:t>
            </a:r>
            <a:r>
              <a:rPr lang="en-US" sz="2800" b="0" i="0" dirty="0">
                <a:effectLst/>
              </a:rPr>
              <a:t> </a:t>
            </a:r>
            <a:r>
              <a:rPr lang="en-US" sz="2800" b="0" i="0" err="1">
                <a:effectLst/>
              </a:rPr>
              <a:t>principper</a:t>
            </a:r>
            <a:r>
              <a:rPr lang="en-US" sz="2800" b="0" i="0" dirty="0">
                <a:effectLst/>
              </a:rPr>
              <a:t> for, </a:t>
            </a:r>
            <a:r>
              <a:rPr lang="en-US" sz="2800" b="0" i="0" err="1">
                <a:effectLst/>
              </a:rPr>
              <a:t>hvordan</a:t>
            </a:r>
            <a:r>
              <a:rPr lang="en-US" sz="2800" b="0" i="0" dirty="0">
                <a:effectLst/>
              </a:rPr>
              <a:t> vi </a:t>
            </a:r>
            <a:r>
              <a:rPr lang="en-US" sz="2800" b="0" i="0" err="1">
                <a:effectLst/>
              </a:rPr>
              <a:t>som</a:t>
            </a:r>
            <a:r>
              <a:rPr lang="en-US" sz="2800" b="0" i="0" dirty="0">
                <a:effectLst/>
              </a:rPr>
              <a:t> coaches </a:t>
            </a:r>
            <a:r>
              <a:rPr lang="en-US" sz="2800" b="0" i="0" err="1">
                <a:effectLst/>
              </a:rPr>
              <a:t>optræder</a:t>
            </a:r>
            <a:r>
              <a:rPr lang="en-US" sz="2800" b="0" i="0" dirty="0">
                <a:effectLst/>
              </a:rPr>
              <a:t> </a:t>
            </a:r>
            <a:r>
              <a:rPr lang="en-US" sz="2800" b="0" i="0" err="1">
                <a:effectLst/>
              </a:rPr>
              <a:t>i</a:t>
            </a:r>
            <a:r>
              <a:rPr lang="en-US" sz="2800" b="0" i="0" dirty="0">
                <a:effectLst/>
              </a:rPr>
              <a:t> </a:t>
            </a:r>
            <a:r>
              <a:rPr lang="en-US" sz="2800" b="0" i="0" err="1">
                <a:effectLst/>
              </a:rPr>
              <a:t>overensstemmelse</a:t>
            </a:r>
            <a:r>
              <a:rPr lang="en-US" sz="2800" b="0" i="0" dirty="0">
                <a:effectLst/>
              </a:rPr>
              <a:t> med ICF’s </a:t>
            </a:r>
            <a:r>
              <a:rPr lang="en-US" sz="2800" b="0" i="0" err="1">
                <a:effectLst/>
              </a:rPr>
              <a:t>kerneværdier</a:t>
            </a:r>
            <a:r>
              <a:rPr lang="en-US" dirty="0"/>
              <a:t>:</a:t>
            </a:r>
            <a:endParaRPr lang="en-US" sz="2800" b="0" i="0" dirty="0">
              <a:effectLst/>
              <a:cs typeface="Calibri"/>
            </a:endParaRPr>
          </a:p>
          <a:p>
            <a:r>
              <a:rPr lang="en-US" sz="2800" dirty="0"/>
              <a:t>Integrity 	</a:t>
            </a:r>
            <a:endParaRPr lang="en-US" sz="2800" dirty="0">
              <a:cs typeface="Calibri"/>
            </a:endParaRPr>
          </a:p>
          <a:p>
            <a:r>
              <a:rPr lang="en-US" sz="2800" b="0" i="0" dirty="0">
                <a:effectLst/>
              </a:rPr>
              <a:t>Excellence	</a:t>
            </a:r>
            <a:endParaRPr lang="en-US" sz="2800" b="0" i="0" dirty="0">
              <a:effectLst/>
              <a:cs typeface="Calibri"/>
            </a:endParaRPr>
          </a:p>
          <a:p>
            <a:r>
              <a:rPr lang="en-US" sz="2800" dirty="0"/>
              <a:t>Collaboration</a:t>
            </a:r>
            <a:r>
              <a:rPr lang="en-US" dirty="0"/>
              <a:t>  </a:t>
            </a:r>
            <a:endParaRPr lang="en-US" sz="2800" dirty="0">
              <a:cs typeface="Calibri"/>
            </a:endParaRPr>
          </a:p>
          <a:p>
            <a:r>
              <a:rPr lang="en-US" sz="2800" b="0" i="0" dirty="0">
                <a:effectLst/>
              </a:rPr>
              <a:t>Respect</a:t>
            </a:r>
            <a:endParaRPr lang="en-US" sz="2800" b="0" i="0" dirty="0">
              <a:effectLst/>
              <a:cs typeface="Calibri"/>
            </a:endParaRPr>
          </a:p>
          <a:p>
            <a:endParaRPr lang="da-DK" dirty="0"/>
          </a:p>
        </p:txBody>
      </p:sp>
      <p:pic>
        <p:nvPicPr>
          <p:cNvPr id="1026" name="Picture 2" descr="Sponsored image">
            <a:extLst>
              <a:ext uri="{FF2B5EF4-FFF2-40B4-BE49-F238E27FC236}">
                <a16:creationId xmlns:a16="http://schemas.microsoft.com/office/drawing/2014/main" id="{D7049A84-377F-C04C-114E-C36E831B64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814512"/>
            <a:ext cx="5150942" cy="34305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Logo, company name&#10;&#10;Description automatically generated">
            <a:extLst>
              <a:ext uri="{FF2B5EF4-FFF2-40B4-BE49-F238E27FC236}">
                <a16:creationId xmlns:a16="http://schemas.microsoft.com/office/drawing/2014/main" id="{D4FD35AD-1658-FBDC-6E40-DB17442E0D30}"/>
              </a:ext>
            </a:extLst>
          </p:cNvPr>
          <p:cNvPicPr>
            <a:picLocks noChangeAspect="1"/>
          </p:cNvPicPr>
          <p:nvPr/>
        </p:nvPicPr>
        <p:blipFill>
          <a:blip r:embed="rId4"/>
          <a:stretch>
            <a:fillRect/>
          </a:stretch>
        </p:blipFill>
        <p:spPr>
          <a:xfrm>
            <a:off x="9266947" y="5934633"/>
            <a:ext cx="2743200" cy="727211"/>
          </a:xfrm>
          <a:prstGeom prst="rect">
            <a:avLst/>
          </a:prstGeom>
        </p:spPr>
      </p:pic>
    </p:spTree>
    <p:extLst>
      <p:ext uri="{BB962C8B-B14F-4D97-AF65-F5344CB8AC3E}">
        <p14:creationId xmlns:p14="http://schemas.microsoft.com/office/powerpoint/2010/main" val="3239484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a:extLst>
              <a:ext uri="{FF2B5EF4-FFF2-40B4-BE49-F238E27FC236}">
                <a16:creationId xmlns:a16="http://schemas.microsoft.com/office/drawing/2014/main" id="{6EDA7F5C-A4E8-89C1-6ABD-48A99E0A0EF4}"/>
              </a:ext>
            </a:extLst>
          </p:cNvPr>
          <p:cNvSpPr txBox="1"/>
          <p:nvPr/>
        </p:nvSpPr>
        <p:spPr>
          <a:xfrm>
            <a:off x="5183009" y="2098627"/>
            <a:ext cx="6181436" cy="1323439"/>
          </a:xfrm>
          <a:prstGeom prst="rect">
            <a:avLst/>
          </a:prstGeom>
          <a:noFill/>
        </p:spPr>
        <p:txBody>
          <a:bodyPr wrap="none" rtlCol="0">
            <a:spAutoFit/>
          </a:bodyPr>
          <a:lstStyle/>
          <a:p>
            <a:r>
              <a:rPr lang="da-DK" sz="4000" dirty="0"/>
              <a:t>Tiden er altid rigtig</a:t>
            </a:r>
          </a:p>
          <a:p>
            <a:r>
              <a:rPr lang="da-DK" sz="4000" dirty="0"/>
              <a:t>til at gøre, hvad der er rigtigt</a:t>
            </a:r>
            <a:r>
              <a:rPr lang="da-DK" dirty="0"/>
              <a:t>.</a:t>
            </a:r>
          </a:p>
        </p:txBody>
      </p:sp>
      <p:pic>
        <p:nvPicPr>
          <p:cNvPr id="5" name="Billede 4">
            <a:extLst>
              <a:ext uri="{FF2B5EF4-FFF2-40B4-BE49-F238E27FC236}">
                <a16:creationId xmlns:a16="http://schemas.microsoft.com/office/drawing/2014/main" id="{8BF7E327-CE3A-B4AE-474A-3465F175EE1F}"/>
              </a:ext>
            </a:extLst>
          </p:cNvPr>
          <p:cNvPicPr>
            <a:picLocks noChangeAspect="1"/>
          </p:cNvPicPr>
          <p:nvPr/>
        </p:nvPicPr>
        <p:blipFill>
          <a:blip r:embed="rId3"/>
          <a:stretch>
            <a:fillRect/>
          </a:stretch>
        </p:blipFill>
        <p:spPr>
          <a:xfrm>
            <a:off x="1297460" y="1337062"/>
            <a:ext cx="2957797" cy="4170008"/>
          </a:xfrm>
          <a:prstGeom prst="rect">
            <a:avLst/>
          </a:prstGeom>
        </p:spPr>
      </p:pic>
      <p:sp>
        <p:nvSpPr>
          <p:cNvPr id="6" name="Tekstfelt 5">
            <a:extLst>
              <a:ext uri="{FF2B5EF4-FFF2-40B4-BE49-F238E27FC236}">
                <a16:creationId xmlns:a16="http://schemas.microsoft.com/office/drawing/2014/main" id="{20E8E19B-8EF5-30CF-6301-A0A83FD1DE74}"/>
              </a:ext>
            </a:extLst>
          </p:cNvPr>
          <p:cNvSpPr txBox="1"/>
          <p:nvPr/>
        </p:nvSpPr>
        <p:spPr>
          <a:xfrm>
            <a:off x="8398042" y="3970421"/>
            <a:ext cx="3423566" cy="369332"/>
          </a:xfrm>
          <a:prstGeom prst="rect">
            <a:avLst/>
          </a:prstGeom>
          <a:noFill/>
        </p:spPr>
        <p:txBody>
          <a:bodyPr wrap="none" rtlCol="0">
            <a:spAutoFit/>
          </a:bodyPr>
          <a:lstStyle/>
          <a:p>
            <a:r>
              <a:rPr lang="da-DK" dirty="0"/>
              <a:t>Martin Luther King jr.  (1929-1968)</a:t>
            </a:r>
          </a:p>
        </p:txBody>
      </p:sp>
      <p:pic>
        <p:nvPicPr>
          <p:cNvPr id="4" name="Picture 4" descr="Logo, company name&#10;&#10;Description automatically generated">
            <a:extLst>
              <a:ext uri="{FF2B5EF4-FFF2-40B4-BE49-F238E27FC236}">
                <a16:creationId xmlns:a16="http://schemas.microsoft.com/office/drawing/2014/main" id="{C9CC9B7B-857A-601E-6C6A-3641522CDD88}"/>
              </a:ext>
            </a:extLst>
          </p:cNvPr>
          <p:cNvPicPr>
            <a:picLocks noChangeAspect="1"/>
          </p:cNvPicPr>
          <p:nvPr/>
        </p:nvPicPr>
        <p:blipFill>
          <a:blip r:embed="rId4"/>
          <a:stretch>
            <a:fillRect/>
          </a:stretch>
        </p:blipFill>
        <p:spPr>
          <a:xfrm>
            <a:off x="9266947" y="5934633"/>
            <a:ext cx="2743200" cy="727211"/>
          </a:xfrm>
          <a:prstGeom prst="rect">
            <a:avLst/>
          </a:prstGeom>
        </p:spPr>
      </p:pic>
    </p:spTree>
    <p:extLst>
      <p:ext uri="{BB962C8B-B14F-4D97-AF65-F5344CB8AC3E}">
        <p14:creationId xmlns:p14="http://schemas.microsoft.com/office/powerpoint/2010/main" val="2271331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E62907-F64D-9975-4910-7680CD35029D}"/>
              </a:ext>
            </a:extLst>
          </p:cNvPr>
          <p:cNvSpPr>
            <a:spLocks noGrp="1"/>
          </p:cNvSpPr>
          <p:nvPr>
            <p:ph type="title"/>
          </p:nvPr>
        </p:nvSpPr>
        <p:spPr/>
        <p:txBody>
          <a:bodyPr/>
          <a:lstStyle/>
          <a:p>
            <a:r>
              <a:rPr lang="da-DK" dirty="0">
                <a:latin typeface="Calibri"/>
                <a:cs typeface="Calibri"/>
              </a:rPr>
              <a:t>Etisk opfattelse</a:t>
            </a:r>
          </a:p>
        </p:txBody>
      </p:sp>
      <p:sp>
        <p:nvSpPr>
          <p:cNvPr id="3" name="Pladsholder til indhold 2">
            <a:extLst>
              <a:ext uri="{FF2B5EF4-FFF2-40B4-BE49-F238E27FC236}">
                <a16:creationId xmlns:a16="http://schemas.microsoft.com/office/drawing/2014/main" id="{74A29C47-0A2E-496B-7E2E-82E785EF7789}"/>
              </a:ext>
            </a:extLst>
          </p:cNvPr>
          <p:cNvSpPr>
            <a:spLocks noGrp="1"/>
          </p:cNvSpPr>
          <p:nvPr>
            <p:ph idx="1"/>
          </p:nvPr>
        </p:nvSpPr>
        <p:spPr/>
        <p:txBody>
          <a:bodyPr>
            <a:normAutofit/>
          </a:bodyPr>
          <a:lstStyle/>
          <a:p>
            <a:r>
              <a:rPr lang="en-US" dirty="0" err="1"/>
              <a:t>Individet</a:t>
            </a:r>
            <a:r>
              <a:rPr lang="en-US" dirty="0"/>
              <a:t> </a:t>
            </a:r>
            <a:r>
              <a:rPr lang="en-US" dirty="0" err="1"/>
              <a:t>anerkender</a:t>
            </a:r>
            <a:r>
              <a:rPr lang="en-US" dirty="0"/>
              <a:t>, at det er </a:t>
            </a:r>
            <a:r>
              <a:rPr lang="en-US" dirty="0" err="1"/>
              <a:t>en</a:t>
            </a:r>
            <a:r>
              <a:rPr lang="en-US" dirty="0"/>
              <a:t> </a:t>
            </a:r>
            <a:r>
              <a:rPr lang="en-US" dirty="0" err="1"/>
              <a:t>moralsk</a:t>
            </a:r>
            <a:r>
              <a:rPr lang="en-US" dirty="0"/>
              <a:t> </a:t>
            </a:r>
            <a:r>
              <a:rPr lang="en-US" dirty="0" err="1"/>
              <a:t>aktør</a:t>
            </a:r>
            <a:r>
              <a:rPr lang="en-US" dirty="0"/>
              <a:t>. </a:t>
            </a:r>
          </a:p>
          <a:p>
            <a:r>
              <a:rPr lang="en-US" dirty="0" err="1"/>
              <a:t>Etisk</a:t>
            </a:r>
            <a:r>
              <a:rPr lang="en-US" dirty="0"/>
              <a:t> </a:t>
            </a:r>
            <a:r>
              <a:rPr lang="en-US" dirty="0" err="1"/>
              <a:t>opfattelse</a:t>
            </a:r>
            <a:r>
              <a:rPr lang="en-US" dirty="0"/>
              <a:t> er den </a:t>
            </a:r>
            <a:r>
              <a:rPr lang="en-US" dirty="0" err="1"/>
              <a:t>igangsætter</a:t>
            </a:r>
            <a:r>
              <a:rPr lang="en-US" dirty="0"/>
              <a:t> der driver hele den </a:t>
            </a:r>
            <a:r>
              <a:rPr lang="en-US" dirty="0" err="1"/>
              <a:t>etiske</a:t>
            </a:r>
            <a:r>
              <a:rPr lang="en-US" dirty="0"/>
              <a:t> </a:t>
            </a:r>
            <a:r>
              <a:rPr lang="en-US" dirty="0" err="1"/>
              <a:t>beslutningsproces</a:t>
            </a:r>
            <a:r>
              <a:rPr lang="en-US" dirty="0"/>
              <a:t>  </a:t>
            </a:r>
          </a:p>
          <a:p>
            <a:r>
              <a:rPr lang="en-US" dirty="0" err="1"/>
              <a:t>Afhænger</a:t>
            </a:r>
            <a:r>
              <a:rPr lang="en-US" dirty="0"/>
              <a:t> </a:t>
            </a:r>
            <a:r>
              <a:rPr lang="en-US" dirty="0" err="1"/>
              <a:t>ikke</a:t>
            </a:r>
            <a:r>
              <a:rPr lang="en-US" dirty="0"/>
              <a:t> </a:t>
            </a:r>
            <a:r>
              <a:rPr lang="en-US" dirty="0" err="1"/>
              <a:t>kun</a:t>
            </a:r>
            <a:r>
              <a:rPr lang="en-US" dirty="0"/>
              <a:t> </a:t>
            </a:r>
            <a:r>
              <a:rPr lang="en-US" dirty="0" err="1"/>
              <a:t>af</a:t>
            </a:r>
            <a:r>
              <a:rPr lang="en-US" dirty="0"/>
              <a:t> </a:t>
            </a:r>
            <a:r>
              <a:rPr lang="en-US" dirty="0" err="1"/>
              <a:t>en</a:t>
            </a:r>
            <a:r>
              <a:rPr lang="en-US" dirty="0"/>
              <a:t> </a:t>
            </a:r>
            <a:r>
              <a:rPr lang="en-US" dirty="0" err="1"/>
              <a:t>objektiv</a:t>
            </a:r>
            <a:r>
              <a:rPr lang="en-US" dirty="0"/>
              <a:t> </a:t>
            </a:r>
            <a:r>
              <a:rPr lang="en-US" dirty="0" err="1"/>
              <a:t>vurdering</a:t>
            </a:r>
            <a:r>
              <a:rPr lang="en-US" dirty="0"/>
              <a:t>  </a:t>
            </a:r>
            <a:r>
              <a:rPr lang="en-US" dirty="0" err="1"/>
              <a:t>af</a:t>
            </a:r>
            <a:r>
              <a:rPr lang="en-US" dirty="0"/>
              <a:t> </a:t>
            </a:r>
            <a:r>
              <a:rPr lang="en-US" dirty="0" err="1"/>
              <a:t>en</a:t>
            </a:r>
            <a:r>
              <a:rPr lang="en-US" dirty="0"/>
              <a:t> situation men </a:t>
            </a:r>
            <a:r>
              <a:rPr lang="en-US" dirty="0" err="1"/>
              <a:t>også</a:t>
            </a:r>
            <a:r>
              <a:rPr lang="en-US" dirty="0"/>
              <a:t> </a:t>
            </a:r>
            <a:r>
              <a:rPr lang="en-US" dirty="0" err="1"/>
              <a:t>af</a:t>
            </a:r>
            <a:r>
              <a:rPr lang="en-US" dirty="0"/>
              <a:t> </a:t>
            </a:r>
            <a:r>
              <a:rPr lang="en-US" dirty="0" err="1"/>
              <a:t>evnen</a:t>
            </a:r>
            <a:r>
              <a:rPr lang="en-US" dirty="0"/>
              <a:t> </a:t>
            </a:r>
            <a:r>
              <a:rPr lang="en-US" dirty="0" err="1"/>
              <a:t>til</a:t>
            </a:r>
            <a:r>
              <a:rPr lang="en-US" dirty="0"/>
              <a:t> at </a:t>
            </a:r>
            <a:r>
              <a:rPr lang="en-US" dirty="0" err="1"/>
              <a:t>opfatte</a:t>
            </a:r>
            <a:r>
              <a:rPr lang="en-US" dirty="0"/>
              <a:t> fra et </a:t>
            </a:r>
            <a:r>
              <a:rPr lang="en-US" dirty="0" err="1"/>
              <a:t>empatisk</a:t>
            </a:r>
            <a:r>
              <a:rPr lang="en-US" dirty="0"/>
              <a:t> </a:t>
            </a:r>
            <a:r>
              <a:rPr lang="en-US" dirty="0" err="1"/>
              <a:t>perspektiv</a:t>
            </a:r>
            <a:r>
              <a:rPr lang="en-US" dirty="0"/>
              <a:t>. </a:t>
            </a:r>
          </a:p>
          <a:p>
            <a:endParaRPr lang="da-DK" dirty="0"/>
          </a:p>
          <a:p>
            <a:endParaRPr lang="da-DK" dirty="0"/>
          </a:p>
        </p:txBody>
      </p:sp>
      <p:pic>
        <p:nvPicPr>
          <p:cNvPr id="3078" name="Picture 6" descr="Free photos of Spectacles">
            <a:extLst>
              <a:ext uri="{FF2B5EF4-FFF2-40B4-BE49-F238E27FC236}">
                <a16:creationId xmlns:a16="http://schemas.microsoft.com/office/drawing/2014/main" id="{4D8DD9DB-1F7E-C1E9-4DB3-68D7224572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488" y="2464658"/>
            <a:ext cx="4457700" cy="3238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ogo, company name&#10;&#10;Description automatically generated">
            <a:extLst>
              <a:ext uri="{FF2B5EF4-FFF2-40B4-BE49-F238E27FC236}">
                <a16:creationId xmlns:a16="http://schemas.microsoft.com/office/drawing/2014/main" id="{FECE8B82-19AB-E0F0-DA39-A1B41F5FD314}"/>
              </a:ext>
            </a:extLst>
          </p:cNvPr>
          <p:cNvPicPr>
            <a:picLocks noChangeAspect="1"/>
          </p:cNvPicPr>
          <p:nvPr/>
        </p:nvPicPr>
        <p:blipFill>
          <a:blip r:embed="rId4"/>
          <a:stretch>
            <a:fillRect/>
          </a:stretch>
        </p:blipFill>
        <p:spPr>
          <a:xfrm>
            <a:off x="9266947" y="5934633"/>
            <a:ext cx="2743200" cy="727211"/>
          </a:xfrm>
          <a:prstGeom prst="rect">
            <a:avLst/>
          </a:prstGeom>
        </p:spPr>
      </p:pic>
    </p:spTree>
    <p:extLst>
      <p:ext uri="{BB962C8B-B14F-4D97-AF65-F5344CB8AC3E}">
        <p14:creationId xmlns:p14="http://schemas.microsoft.com/office/powerpoint/2010/main" val="1058613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EDB0DF-5980-F215-E257-496FF0907C6F}"/>
              </a:ext>
            </a:extLst>
          </p:cNvPr>
          <p:cNvSpPr>
            <a:spLocks noGrp="1"/>
          </p:cNvSpPr>
          <p:nvPr>
            <p:ph type="title"/>
          </p:nvPr>
        </p:nvSpPr>
        <p:spPr/>
        <p:txBody>
          <a:bodyPr/>
          <a:lstStyle/>
          <a:p>
            <a:r>
              <a:rPr lang="da-DK" dirty="0">
                <a:latin typeface="Calibri"/>
                <a:cs typeface="Calibri"/>
              </a:rPr>
              <a:t>Etisk overvejelse</a:t>
            </a:r>
          </a:p>
        </p:txBody>
      </p:sp>
      <p:sp>
        <p:nvSpPr>
          <p:cNvPr id="3" name="Pladsholder til indhold 2">
            <a:extLst>
              <a:ext uri="{FF2B5EF4-FFF2-40B4-BE49-F238E27FC236}">
                <a16:creationId xmlns:a16="http://schemas.microsoft.com/office/drawing/2014/main" id="{DBB00D23-B644-C9DB-CA75-ED7BD831C720}"/>
              </a:ext>
            </a:extLst>
          </p:cNvPr>
          <p:cNvSpPr>
            <a:spLocks noGrp="1"/>
          </p:cNvSpPr>
          <p:nvPr>
            <p:ph sz="half" idx="1"/>
          </p:nvPr>
        </p:nvSpPr>
        <p:spPr/>
        <p:txBody>
          <a:bodyPr>
            <a:normAutofit/>
          </a:bodyPr>
          <a:lstStyle/>
          <a:p>
            <a:endParaRPr lang="da-DK" dirty="0"/>
          </a:p>
          <a:p>
            <a:r>
              <a:rPr lang="en-US" dirty="0" err="1"/>
              <a:t>Hvem</a:t>
            </a:r>
            <a:r>
              <a:rPr lang="en-US" dirty="0"/>
              <a:t> (</a:t>
            </a:r>
            <a:r>
              <a:rPr lang="en-US" dirty="0" err="1"/>
              <a:t>eller</a:t>
            </a:r>
            <a:r>
              <a:rPr lang="en-US" dirty="0"/>
              <a:t> </a:t>
            </a:r>
            <a:r>
              <a:rPr lang="en-US" dirty="0" err="1"/>
              <a:t>hvad</a:t>
            </a:r>
            <a:r>
              <a:rPr lang="en-US" dirty="0"/>
              <a:t>) </a:t>
            </a:r>
            <a:r>
              <a:rPr lang="en-US" dirty="0" err="1"/>
              <a:t>fortjener</a:t>
            </a:r>
            <a:r>
              <a:rPr lang="en-US" dirty="0"/>
              <a:t> </a:t>
            </a:r>
            <a:r>
              <a:rPr lang="en-US" dirty="0" err="1"/>
              <a:t>etisk</a:t>
            </a:r>
            <a:r>
              <a:rPr lang="en-US" dirty="0"/>
              <a:t> </a:t>
            </a:r>
            <a:r>
              <a:rPr lang="en-US" dirty="0" err="1"/>
              <a:t>hensyn</a:t>
            </a:r>
            <a:r>
              <a:rPr lang="en-US" dirty="0"/>
              <a:t>?</a:t>
            </a:r>
          </a:p>
          <a:p>
            <a:pPr lvl="1"/>
            <a:r>
              <a:rPr lang="en-US" dirty="0" err="1"/>
              <a:t>Hvor</a:t>
            </a:r>
            <a:r>
              <a:rPr lang="en-US" dirty="0"/>
              <a:t> </a:t>
            </a:r>
            <a:r>
              <a:rPr lang="en-US" dirty="0" err="1"/>
              <a:t>langt</a:t>
            </a:r>
            <a:r>
              <a:rPr lang="en-US" dirty="0"/>
              <a:t> </a:t>
            </a:r>
            <a:r>
              <a:rPr lang="en-US" dirty="0" err="1"/>
              <a:t>skal</a:t>
            </a:r>
            <a:r>
              <a:rPr lang="en-US" dirty="0"/>
              <a:t> </a:t>
            </a:r>
            <a:r>
              <a:rPr lang="en-US" dirty="0" err="1"/>
              <a:t>ens</a:t>
            </a:r>
            <a:r>
              <a:rPr lang="en-US" dirty="0"/>
              <a:t> </a:t>
            </a:r>
            <a:r>
              <a:rPr lang="en-US" dirty="0" err="1"/>
              <a:t>etiske</a:t>
            </a:r>
            <a:r>
              <a:rPr lang="en-US" dirty="0"/>
              <a:t> </a:t>
            </a:r>
            <a:r>
              <a:rPr lang="en-US" dirty="0" err="1"/>
              <a:t>overvejelser</a:t>
            </a:r>
            <a:r>
              <a:rPr lang="en-US" dirty="0"/>
              <a:t> </a:t>
            </a:r>
            <a:r>
              <a:rPr lang="en-US" dirty="0" err="1"/>
              <a:t>række</a:t>
            </a:r>
            <a:r>
              <a:rPr lang="en-US" dirty="0"/>
              <a:t> i forhold </a:t>
            </a:r>
            <a:r>
              <a:rPr lang="en-US" dirty="0" err="1"/>
              <a:t>til</a:t>
            </a:r>
            <a:r>
              <a:rPr lang="en-US" dirty="0"/>
              <a:t>  </a:t>
            </a:r>
            <a:r>
              <a:rPr lang="en-US" dirty="0" err="1"/>
              <a:t>menneskelige</a:t>
            </a:r>
            <a:r>
              <a:rPr lang="en-US" dirty="0"/>
              <a:t> </a:t>
            </a:r>
            <a:r>
              <a:rPr lang="en-US" dirty="0" err="1"/>
              <a:t>interessenter</a:t>
            </a:r>
            <a:r>
              <a:rPr lang="en-US" dirty="0"/>
              <a:t>?</a:t>
            </a:r>
          </a:p>
          <a:p>
            <a:pPr lvl="1"/>
            <a:r>
              <a:rPr lang="en-US" dirty="0" err="1"/>
              <a:t>Hvad</a:t>
            </a:r>
            <a:r>
              <a:rPr lang="en-US" dirty="0"/>
              <a:t> med </a:t>
            </a:r>
            <a:r>
              <a:rPr lang="en-US" dirty="0" err="1"/>
              <a:t>dyr</a:t>
            </a:r>
            <a:r>
              <a:rPr lang="en-US" dirty="0"/>
              <a:t>, </a:t>
            </a:r>
            <a:r>
              <a:rPr lang="en-US" dirty="0" err="1"/>
              <a:t>miljø</a:t>
            </a:r>
            <a:r>
              <a:rPr lang="en-US" dirty="0"/>
              <a:t> </a:t>
            </a:r>
            <a:r>
              <a:rPr lang="en-US" dirty="0" err="1"/>
              <a:t>og</a:t>
            </a:r>
            <a:r>
              <a:rPr lang="en-US" dirty="0"/>
              <a:t> </a:t>
            </a:r>
            <a:r>
              <a:rPr lang="en-US" dirty="0" err="1"/>
              <a:t>klima</a:t>
            </a:r>
            <a:r>
              <a:rPr lang="en-US" dirty="0"/>
              <a:t>? </a:t>
            </a:r>
            <a:endParaRPr lang="da-DK" dirty="0"/>
          </a:p>
        </p:txBody>
      </p:sp>
      <p:pic>
        <p:nvPicPr>
          <p:cNvPr id="2050" name="Picture 2">
            <a:extLst>
              <a:ext uri="{FF2B5EF4-FFF2-40B4-BE49-F238E27FC236}">
                <a16:creationId xmlns:a16="http://schemas.microsoft.com/office/drawing/2014/main" id="{18C2A541-F1A8-42BA-186F-3B0CBCB4923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539712" y="2060403"/>
            <a:ext cx="5106941" cy="34012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ogo, company name&#10;&#10;Description automatically generated">
            <a:extLst>
              <a:ext uri="{FF2B5EF4-FFF2-40B4-BE49-F238E27FC236}">
                <a16:creationId xmlns:a16="http://schemas.microsoft.com/office/drawing/2014/main" id="{31488BB0-9D60-8709-B6E0-924B16BF31CE}"/>
              </a:ext>
            </a:extLst>
          </p:cNvPr>
          <p:cNvPicPr>
            <a:picLocks noChangeAspect="1"/>
          </p:cNvPicPr>
          <p:nvPr/>
        </p:nvPicPr>
        <p:blipFill>
          <a:blip r:embed="rId4"/>
          <a:stretch>
            <a:fillRect/>
          </a:stretch>
        </p:blipFill>
        <p:spPr>
          <a:xfrm>
            <a:off x="9266947" y="5934633"/>
            <a:ext cx="2743200" cy="727211"/>
          </a:xfrm>
          <a:prstGeom prst="rect">
            <a:avLst/>
          </a:prstGeom>
        </p:spPr>
      </p:pic>
    </p:spTree>
    <p:extLst>
      <p:ext uri="{BB962C8B-B14F-4D97-AF65-F5344CB8AC3E}">
        <p14:creationId xmlns:p14="http://schemas.microsoft.com/office/powerpoint/2010/main" val="3905566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984676-8DAE-E46F-E33F-193CD6511312}"/>
              </a:ext>
            </a:extLst>
          </p:cNvPr>
          <p:cNvSpPr>
            <a:spLocks noGrp="1"/>
          </p:cNvSpPr>
          <p:nvPr>
            <p:ph type="title"/>
          </p:nvPr>
        </p:nvSpPr>
        <p:spPr/>
        <p:txBody>
          <a:bodyPr/>
          <a:lstStyle/>
          <a:p>
            <a:r>
              <a:rPr lang="da-DK" dirty="0">
                <a:latin typeface="Calibri"/>
                <a:cs typeface="Calibri"/>
              </a:rPr>
              <a:t>Hvad menes med etisk dilemma?</a:t>
            </a:r>
          </a:p>
        </p:txBody>
      </p:sp>
      <p:sp>
        <p:nvSpPr>
          <p:cNvPr id="3" name="Pladsholder til indhold 2">
            <a:extLst>
              <a:ext uri="{FF2B5EF4-FFF2-40B4-BE49-F238E27FC236}">
                <a16:creationId xmlns:a16="http://schemas.microsoft.com/office/drawing/2014/main" id="{D99165CF-A9C6-B8DB-4781-4D4950FC9729}"/>
              </a:ext>
            </a:extLst>
          </p:cNvPr>
          <p:cNvSpPr>
            <a:spLocks noGrp="1"/>
          </p:cNvSpPr>
          <p:nvPr>
            <p:ph idx="1"/>
          </p:nvPr>
        </p:nvSpPr>
        <p:spPr>
          <a:xfrm>
            <a:off x="838200" y="1825625"/>
            <a:ext cx="6526427" cy="4351338"/>
          </a:xfrm>
        </p:spPr>
        <p:txBody>
          <a:bodyPr vert="horz" lIns="91440" tIns="45720" rIns="91440" bIns="45720" rtlCol="0" anchor="t">
            <a:normAutofit fontScale="92500" lnSpcReduction="20000"/>
          </a:bodyPr>
          <a:lstStyle/>
          <a:p>
            <a:endParaRPr lang="en-US" b="0" i="0" dirty="0">
              <a:effectLst/>
              <a:latin typeface="-apple-system"/>
            </a:endParaRPr>
          </a:p>
          <a:p>
            <a:r>
              <a:rPr lang="da-DK" dirty="0"/>
              <a:t>E</a:t>
            </a:r>
            <a:r>
              <a:rPr lang="da-DK" b="0" i="0" dirty="0">
                <a:effectLst/>
              </a:rPr>
              <a:t>n vanskelig </a:t>
            </a:r>
            <a:r>
              <a:rPr lang="da-DK" b="0" i="1" dirty="0">
                <a:effectLst/>
              </a:rPr>
              <a:t>værdikonflikt</a:t>
            </a:r>
            <a:r>
              <a:rPr lang="da-DK" b="0" i="0" dirty="0">
                <a:effectLst/>
              </a:rPr>
              <a:t>, hvor der skal træffes </a:t>
            </a:r>
            <a:r>
              <a:rPr lang="da-DK" b="0" i="1" dirty="0">
                <a:effectLst/>
              </a:rPr>
              <a:t>ét valg</a:t>
            </a:r>
            <a:r>
              <a:rPr lang="da-DK" b="0" i="0" dirty="0">
                <a:effectLst/>
              </a:rPr>
              <a:t> mellem flere handlings-alternativer; et valg, hvis udfald får </a:t>
            </a:r>
            <a:r>
              <a:rPr lang="da-DK" b="0" i="1" dirty="0">
                <a:effectLst/>
              </a:rPr>
              <a:t>konsekvenser</a:t>
            </a:r>
            <a:r>
              <a:rPr lang="da-DK" b="0" i="0" dirty="0">
                <a:effectLst/>
              </a:rPr>
              <a:t> for andre mennesker.</a:t>
            </a:r>
            <a:endParaRPr lang="en-US">
              <a:cs typeface="Calibri"/>
            </a:endParaRPr>
          </a:p>
          <a:p>
            <a:r>
              <a:rPr lang="en-US" dirty="0">
                <a:latin typeface="Calibri"/>
                <a:cs typeface="Calibri"/>
              </a:rPr>
              <a:t>I coaching er det </a:t>
            </a:r>
            <a:r>
              <a:rPr lang="en-US" err="1">
                <a:latin typeface="Calibri"/>
                <a:cs typeface="Calibri"/>
              </a:rPr>
              <a:t>situationer</a:t>
            </a:r>
            <a:r>
              <a:rPr lang="en-US" dirty="0">
                <a:latin typeface="Calibri"/>
                <a:cs typeface="Calibri"/>
              </a:rPr>
              <a:t>, </a:t>
            </a:r>
            <a:r>
              <a:rPr lang="en-US" err="1">
                <a:latin typeface="Calibri"/>
                <a:cs typeface="Calibri"/>
              </a:rPr>
              <a:t>hvor</a:t>
            </a:r>
            <a:r>
              <a:rPr lang="en-US" dirty="0">
                <a:latin typeface="Calibri"/>
                <a:cs typeface="Calibri"/>
              </a:rPr>
              <a:t> </a:t>
            </a:r>
            <a:r>
              <a:rPr lang="en-US" err="1">
                <a:latin typeface="Calibri"/>
                <a:cs typeface="Calibri"/>
              </a:rPr>
              <a:t>coachen</a:t>
            </a:r>
            <a:r>
              <a:rPr lang="en-US" dirty="0">
                <a:latin typeface="Calibri"/>
                <a:cs typeface="Calibri"/>
              </a:rPr>
              <a:t> </a:t>
            </a:r>
            <a:r>
              <a:rPr lang="en-US" err="1">
                <a:latin typeface="Calibri"/>
                <a:cs typeface="Calibri"/>
              </a:rPr>
              <a:t>føler</a:t>
            </a:r>
            <a:r>
              <a:rPr lang="en-US" dirty="0">
                <a:latin typeface="Calibri"/>
                <a:cs typeface="Calibri"/>
              </a:rPr>
              <a:t> sig </a:t>
            </a:r>
            <a:r>
              <a:rPr lang="en-US" err="1">
                <a:latin typeface="Calibri"/>
                <a:cs typeface="Calibri"/>
              </a:rPr>
              <a:t>dårligt</a:t>
            </a:r>
            <a:r>
              <a:rPr lang="en-US" dirty="0">
                <a:latin typeface="Calibri"/>
                <a:cs typeface="Calibri"/>
              </a:rPr>
              <a:t> </a:t>
            </a:r>
            <a:r>
              <a:rPr lang="en-US" err="1">
                <a:latin typeface="Calibri"/>
                <a:cs typeface="Calibri"/>
              </a:rPr>
              <a:t>tilpas</a:t>
            </a:r>
            <a:r>
              <a:rPr lang="en-US" dirty="0">
                <a:latin typeface="Calibri"/>
                <a:cs typeface="Calibri"/>
              </a:rPr>
              <a:t> med </a:t>
            </a:r>
            <a:r>
              <a:rPr lang="en-US" err="1">
                <a:latin typeface="Calibri"/>
                <a:cs typeface="Calibri"/>
              </a:rPr>
              <a:t>visse</a:t>
            </a:r>
            <a:r>
              <a:rPr lang="en-US" dirty="0">
                <a:latin typeface="Calibri"/>
                <a:cs typeface="Calibri"/>
              </a:rPr>
              <a:t> former for </a:t>
            </a:r>
            <a:r>
              <a:rPr lang="en-US" err="1">
                <a:latin typeface="Calibri"/>
                <a:cs typeface="Calibri"/>
              </a:rPr>
              <a:t>adfærd</a:t>
            </a:r>
            <a:r>
              <a:rPr lang="en-US" dirty="0">
                <a:latin typeface="Calibri"/>
                <a:cs typeface="Calibri"/>
              </a:rPr>
              <a:t> </a:t>
            </a:r>
            <a:r>
              <a:rPr lang="en-US" err="1">
                <a:latin typeface="Calibri"/>
                <a:cs typeface="Calibri"/>
              </a:rPr>
              <a:t>eller</a:t>
            </a:r>
            <a:r>
              <a:rPr lang="en-US" dirty="0">
                <a:latin typeface="Calibri"/>
                <a:cs typeface="Calibri"/>
              </a:rPr>
              <a:t> </a:t>
            </a:r>
            <a:r>
              <a:rPr lang="en-US" err="1">
                <a:latin typeface="Calibri"/>
                <a:cs typeface="Calibri"/>
              </a:rPr>
              <a:t>forretningspraksis</a:t>
            </a:r>
            <a:r>
              <a:rPr lang="en-US" dirty="0">
                <a:latin typeface="Calibri"/>
                <a:cs typeface="Calibri"/>
              </a:rPr>
              <a:t>  der </a:t>
            </a:r>
            <a:r>
              <a:rPr lang="en-US" err="1">
                <a:latin typeface="Calibri"/>
                <a:cs typeface="Calibri"/>
              </a:rPr>
              <a:t>opstår</a:t>
            </a:r>
            <a:r>
              <a:rPr lang="en-US" dirty="0">
                <a:latin typeface="Calibri"/>
                <a:cs typeface="Calibri"/>
              </a:rPr>
              <a:t> </a:t>
            </a:r>
            <a:r>
              <a:rPr lang="en-US" err="1">
                <a:latin typeface="Calibri"/>
                <a:cs typeface="Calibri"/>
              </a:rPr>
              <a:t>af</a:t>
            </a:r>
            <a:r>
              <a:rPr lang="en-US" dirty="0">
                <a:latin typeface="Calibri"/>
                <a:cs typeface="Calibri"/>
              </a:rPr>
              <a:t> </a:t>
            </a:r>
            <a:r>
              <a:rPr lang="en-US" err="1">
                <a:latin typeface="Calibri"/>
                <a:cs typeface="Calibri"/>
              </a:rPr>
              <a:t>forholdet</a:t>
            </a:r>
            <a:r>
              <a:rPr lang="en-US" dirty="0">
                <a:latin typeface="Calibri"/>
                <a:cs typeface="Calibri"/>
              </a:rPr>
              <a:t> </a:t>
            </a:r>
            <a:r>
              <a:rPr lang="en-US" err="1">
                <a:latin typeface="Calibri"/>
                <a:cs typeface="Calibri"/>
              </a:rPr>
              <a:t>til</a:t>
            </a:r>
            <a:r>
              <a:rPr lang="en-US" dirty="0">
                <a:latin typeface="Calibri"/>
                <a:cs typeface="Calibri"/>
              </a:rPr>
              <a:t> </a:t>
            </a:r>
            <a:r>
              <a:rPr lang="en-US" err="1">
                <a:latin typeface="Calibri"/>
                <a:cs typeface="Calibri"/>
              </a:rPr>
              <a:t>klienten</a:t>
            </a:r>
            <a:r>
              <a:rPr lang="en-US" dirty="0">
                <a:latin typeface="Calibri"/>
                <a:cs typeface="Calibri"/>
              </a:rPr>
              <a:t>. </a:t>
            </a:r>
          </a:p>
          <a:p>
            <a:r>
              <a:rPr lang="da-DK" dirty="0"/>
              <a:t>A</a:t>
            </a:r>
            <a:r>
              <a:rPr lang="da-DK" b="0" i="0" dirty="0">
                <a:effectLst/>
              </a:rPr>
              <a:t>lmenmenneskelige grundværdier såsom respekt, ansvarlighed, ærlighed og tillid bliver udfordret gennem dilemmaets nødvendige valg.</a:t>
            </a:r>
            <a:endParaRPr lang="da-DK">
              <a:cs typeface="Calibri"/>
            </a:endParaRPr>
          </a:p>
        </p:txBody>
      </p:sp>
      <p:pic>
        <p:nvPicPr>
          <p:cNvPr id="5" name="Billede 4">
            <a:extLst>
              <a:ext uri="{FF2B5EF4-FFF2-40B4-BE49-F238E27FC236}">
                <a16:creationId xmlns:a16="http://schemas.microsoft.com/office/drawing/2014/main" id="{9E0ECDC8-4FCB-9693-4E09-370937258094}"/>
              </a:ext>
            </a:extLst>
          </p:cNvPr>
          <p:cNvPicPr>
            <a:picLocks noChangeAspect="1"/>
          </p:cNvPicPr>
          <p:nvPr/>
        </p:nvPicPr>
        <p:blipFill>
          <a:blip r:embed="rId3"/>
          <a:stretch>
            <a:fillRect/>
          </a:stretch>
        </p:blipFill>
        <p:spPr>
          <a:xfrm>
            <a:off x="7541062" y="2159258"/>
            <a:ext cx="4278979" cy="2819622"/>
          </a:xfrm>
          <a:prstGeom prst="rect">
            <a:avLst/>
          </a:prstGeom>
        </p:spPr>
      </p:pic>
      <p:pic>
        <p:nvPicPr>
          <p:cNvPr id="6" name="Picture 4" descr="Logo, company name&#10;&#10;Description automatically generated">
            <a:extLst>
              <a:ext uri="{FF2B5EF4-FFF2-40B4-BE49-F238E27FC236}">
                <a16:creationId xmlns:a16="http://schemas.microsoft.com/office/drawing/2014/main" id="{A458FED9-F743-D7B8-B2CC-60903D0E5D96}"/>
              </a:ext>
            </a:extLst>
          </p:cNvPr>
          <p:cNvPicPr>
            <a:picLocks noChangeAspect="1"/>
          </p:cNvPicPr>
          <p:nvPr/>
        </p:nvPicPr>
        <p:blipFill>
          <a:blip r:embed="rId4"/>
          <a:stretch>
            <a:fillRect/>
          </a:stretch>
        </p:blipFill>
        <p:spPr>
          <a:xfrm>
            <a:off x="9266947" y="5934633"/>
            <a:ext cx="2743200" cy="727211"/>
          </a:xfrm>
          <a:prstGeom prst="rect">
            <a:avLst/>
          </a:prstGeom>
        </p:spPr>
      </p:pic>
    </p:spTree>
    <p:extLst>
      <p:ext uri="{BB962C8B-B14F-4D97-AF65-F5344CB8AC3E}">
        <p14:creationId xmlns:p14="http://schemas.microsoft.com/office/powerpoint/2010/main" val="1542114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felt 3">
            <a:extLst>
              <a:ext uri="{FF2B5EF4-FFF2-40B4-BE49-F238E27FC236}">
                <a16:creationId xmlns:a16="http://schemas.microsoft.com/office/drawing/2014/main" id="{001CC9F0-CEB0-6024-6BEA-164AD334CB6C}"/>
              </a:ext>
            </a:extLst>
          </p:cNvPr>
          <p:cNvSpPr txBox="1"/>
          <p:nvPr/>
        </p:nvSpPr>
        <p:spPr>
          <a:xfrm>
            <a:off x="5155695" y="1545206"/>
            <a:ext cx="6268256" cy="3139321"/>
          </a:xfrm>
          <a:prstGeom prst="rect">
            <a:avLst/>
          </a:prstGeom>
          <a:noFill/>
        </p:spPr>
        <p:txBody>
          <a:bodyPr wrap="square" rtlCol="0">
            <a:spAutoFit/>
          </a:bodyPr>
          <a:lstStyle/>
          <a:p>
            <a:r>
              <a:rPr lang="da-DK" sz="3600" dirty="0"/>
              <a:t>Hvad er vigtige etiske </a:t>
            </a:r>
          </a:p>
          <a:p>
            <a:r>
              <a:rPr lang="da-DK" sz="3600" dirty="0"/>
              <a:t>spørgsmål for dig/i din praksis?</a:t>
            </a:r>
          </a:p>
          <a:p>
            <a:endParaRPr lang="da-DK" sz="3600" dirty="0"/>
          </a:p>
          <a:p>
            <a:r>
              <a:rPr lang="da-DK" sz="3600" dirty="0"/>
              <a:t>Hvilken type af etiske dilemmaer oplever du oftest i coaching?</a:t>
            </a:r>
          </a:p>
          <a:p>
            <a:endParaRPr lang="da-DK" dirty="0"/>
          </a:p>
        </p:txBody>
      </p:sp>
      <p:pic>
        <p:nvPicPr>
          <p:cNvPr id="5" name="Billede 4">
            <a:extLst>
              <a:ext uri="{FF2B5EF4-FFF2-40B4-BE49-F238E27FC236}">
                <a16:creationId xmlns:a16="http://schemas.microsoft.com/office/drawing/2014/main" id="{7115F208-34DD-84A2-11DE-9E84EAFAA036}"/>
              </a:ext>
            </a:extLst>
          </p:cNvPr>
          <p:cNvPicPr>
            <a:picLocks noChangeAspect="1"/>
          </p:cNvPicPr>
          <p:nvPr/>
        </p:nvPicPr>
        <p:blipFill>
          <a:blip r:embed="rId3"/>
          <a:stretch>
            <a:fillRect/>
          </a:stretch>
        </p:blipFill>
        <p:spPr>
          <a:xfrm>
            <a:off x="768049" y="1865870"/>
            <a:ext cx="3750677" cy="2497995"/>
          </a:xfrm>
          <a:prstGeom prst="rect">
            <a:avLst/>
          </a:prstGeom>
        </p:spPr>
      </p:pic>
      <p:pic>
        <p:nvPicPr>
          <p:cNvPr id="2" name="Billede 1">
            <a:extLst>
              <a:ext uri="{FF2B5EF4-FFF2-40B4-BE49-F238E27FC236}">
                <a16:creationId xmlns:a16="http://schemas.microsoft.com/office/drawing/2014/main" id="{31A238A3-0937-5D40-5C1F-3C0C27CE5B1A}"/>
              </a:ext>
            </a:extLst>
          </p:cNvPr>
          <p:cNvPicPr>
            <a:picLocks noChangeAspect="1"/>
          </p:cNvPicPr>
          <p:nvPr/>
        </p:nvPicPr>
        <p:blipFill>
          <a:blip r:embed="rId4"/>
          <a:stretch>
            <a:fillRect/>
          </a:stretch>
        </p:blipFill>
        <p:spPr>
          <a:xfrm>
            <a:off x="10447247" y="321276"/>
            <a:ext cx="1393838" cy="1506151"/>
          </a:xfrm>
          <a:prstGeom prst="rect">
            <a:avLst/>
          </a:prstGeom>
        </p:spPr>
      </p:pic>
      <p:pic>
        <p:nvPicPr>
          <p:cNvPr id="6" name="Picture 4" descr="Logo, company name&#10;&#10;Description automatically generated">
            <a:extLst>
              <a:ext uri="{FF2B5EF4-FFF2-40B4-BE49-F238E27FC236}">
                <a16:creationId xmlns:a16="http://schemas.microsoft.com/office/drawing/2014/main" id="{6EF54685-D765-83DA-4289-4C47AC7196F5}"/>
              </a:ext>
            </a:extLst>
          </p:cNvPr>
          <p:cNvPicPr>
            <a:picLocks noChangeAspect="1"/>
          </p:cNvPicPr>
          <p:nvPr/>
        </p:nvPicPr>
        <p:blipFill>
          <a:blip r:embed="rId5"/>
          <a:stretch>
            <a:fillRect/>
          </a:stretch>
        </p:blipFill>
        <p:spPr>
          <a:xfrm>
            <a:off x="9266947" y="5934633"/>
            <a:ext cx="2743200" cy="727211"/>
          </a:xfrm>
          <a:prstGeom prst="rect">
            <a:avLst/>
          </a:prstGeom>
        </p:spPr>
      </p:pic>
    </p:spTree>
    <p:extLst>
      <p:ext uri="{BB962C8B-B14F-4D97-AF65-F5344CB8AC3E}">
        <p14:creationId xmlns:p14="http://schemas.microsoft.com/office/powerpoint/2010/main" val="2250352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39583D-7A0F-C98E-739F-A1A01EC1B01E}"/>
              </a:ext>
            </a:extLst>
          </p:cNvPr>
          <p:cNvSpPr>
            <a:spLocks noGrp="1"/>
          </p:cNvSpPr>
          <p:nvPr>
            <p:ph type="title"/>
          </p:nvPr>
        </p:nvSpPr>
        <p:spPr/>
        <p:txBody>
          <a:bodyPr/>
          <a:lstStyle/>
          <a:p>
            <a:r>
              <a:rPr lang="da-DK" dirty="0">
                <a:latin typeface="Calibri"/>
                <a:cs typeface="Calibri"/>
              </a:rPr>
              <a:t>Hvad vil du gøre?</a:t>
            </a:r>
          </a:p>
        </p:txBody>
      </p:sp>
      <p:sp>
        <p:nvSpPr>
          <p:cNvPr id="3" name="Pladsholder til indhold 2">
            <a:extLst>
              <a:ext uri="{FF2B5EF4-FFF2-40B4-BE49-F238E27FC236}">
                <a16:creationId xmlns:a16="http://schemas.microsoft.com/office/drawing/2014/main" id="{D6D625F9-7B29-E5FF-17C7-368380358815}"/>
              </a:ext>
            </a:extLst>
          </p:cNvPr>
          <p:cNvSpPr>
            <a:spLocks noGrp="1"/>
          </p:cNvSpPr>
          <p:nvPr>
            <p:ph idx="1"/>
          </p:nvPr>
        </p:nvSpPr>
        <p:spPr>
          <a:xfrm>
            <a:off x="838199" y="1825625"/>
            <a:ext cx="8911281" cy="4351338"/>
          </a:xfrm>
        </p:spPr>
        <p:txBody>
          <a:bodyPr>
            <a:normAutofit/>
          </a:bodyPr>
          <a:lstStyle/>
          <a:p>
            <a:r>
              <a:rPr lang="da-DK" dirty="0"/>
              <a:t>En stor organisation har overtaget en mindre virksomhed samt dens medarbejdere. </a:t>
            </a:r>
          </a:p>
          <a:p>
            <a:r>
              <a:rPr lang="da-DK" dirty="0"/>
              <a:t>Organisationen beder en intern coach om at give feedback på en 360 graders vurdering på en leder fra den opkøbte virksomhed. </a:t>
            </a:r>
          </a:p>
          <a:p>
            <a:r>
              <a:rPr lang="da-DK" dirty="0"/>
              <a:t>Coachen får at vide, at der er problemer med lederen, som har været imod opkøbet, og at rapporten er lavet for at vise hende, at hun er nødt til at ændre sig, hvis hun skal gøre sig håb om fortsat at være ansat.</a:t>
            </a:r>
          </a:p>
          <a:p>
            <a:r>
              <a:rPr lang="da-DK" dirty="0"/>
              <a:t>Du er den interne coach. Hvad gør du?</a:t>
            </a:r>
          </a:p>
        </p:txBody>
      </p:sp>
      <p:pic>
        <p:nvPicPr>
          <p:cNvPr id="4" name="Billede 3">
            <a:extLst>
              <a:ext uri="{FF2B5EF4-FFF2-40B4-BE49-F238E27FC236}">
                <a16:creationId xmlns:a16="http://schemas.microsoft.com/office/drawing/2014/main" id="{14AA0C32-35B1-AFD5-DF9F-B5C2D6BA8334}"/>
              </a:ext>
            </a:extLst>
          </p:cNvPr>
          <p:cNvPicPr>
            <a:picLocks noChangeAspect="1"/>
          </p:cNvPicPr>
          <p:nvPr/>
        </p:nvPicPr>
        <p:blipFill>
          <a:blip r:embed="rId3"/>
          <a:stretch>
            <a:fillRect/>
          </a:stretch>
        </p:blipFill>
        <p:spPr>
          <a:xfrm>
            <a:off x="10447247" y="321276"/>
            <a:ext cx="1393838" cy="1506151"/>
          </a:xfrm>
          <a:prstGeom prst="rect">
            <a:avLst/>
          </a:prstGeom>
        </p:spPr>
      </p:pic>
      <p:pic>
        <p:nvPicPr>
          <p:cNvPr id="6" name="Picture 4" descr="Logo, company name&#10;&#10;Description automatically generated">
            <a:extLst>
              <a:ext uri="{FF2B5EF4-FFF2-40B4-BE49-F238E27FC236}">
                <a16:creationId xmlns:a16="http://schemas.microsoft.com/office/drawing/2014/main" id="{67EE2845-E01B-5B20-D153-F1EBD33B4B18}"/>
              </a:ext>
            </a:extLst>
          </p:cNvPr>
          <p:cNvPicPr>
            <a:picLocks noChangeAspect="1"/>
          </p:cNvPicPr>
          <p:nvPr/>
        </p:nvPicPr>
        <p:blipFill>
          <a:blip r:embed="rId4"/>
          <a:stretch>
            <a:fillRect/>
          </a:stretch>
        </p:blipFill>
        <p:spPr>
          <a:xfrm>
            <a:off x="9266947" y="5934633"/>
            <a:ext cx="2743200" cy="727211"/>
          </a:xfrm>
          <a:prstGeom prst="rect">
            <a:avLst/>
          </a:prstGeom>
        </p:spPr>
      </p:pic>
    </p:spTree>
    <p:extLst>
      <p:ext uri="{BB962C8B-B14F-4D97-AF65-F5344CB8AC3E}">
        <p14:creationId xmlns:p14="http://schemas.microsoft.com/office/powerpoint/2010/main" val="17110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E88638-59B1-9170-293F-AE9F0D01FEA1}"/>
              </a:ext>
            </a:extLst>
          </p:cNvPr>
          <p:cNvSpPr>
            <a:spLocks noGrp="1"/>
          </p:cNvSpPr>
          <p:nvPr>
            <p:ph type="title"/>
          </p:nvPr>
        </p:nvSpPr>
        <p:spPr/>
        <p:txBody>
          <a:bodyPr/>
          <a:lstStyle/>
          <a:p>
            <a:r>
              <a:rPr lang="da-DK" dirty="0">
                <a:latin typeface="Calibri"/>
                <a:cs typeface="Calibri"/>
              </a:rPr>
              <a:t>Agenda</a:t>
            </a:r>
          </a:p>
        </p:txBody>
      </p:sp>
      <p:sp>
        <p:nvSpPr>
          <p:cNvPr id="3" name="Pladsholder til indhold 2">
            <a:extLst>
              <a:ext uri="{FF2B5EF4-FFF2-40B4-BE49-F238E27FC236}">
                <a16:creationId xmlns:a16="http://schemas.microsoft.com/office/drawing/2014/main" id="{DDD5FA70-731F-CD92-8C2B-C107DEB90686}"/>
              </a:ext>
            </a:extLst>
          </p:cNvPr>
          <p:cNvSpPr>
            <a:spLocks noGrp="1"/>
          </p:cNvSpPr>
          <p:nvPr>
            <p:ph sz="half" idx="1"/>
          </p:nvPr>
        </p:nvSpPr>
        <p:spPr/>
        <p:txBody>
          <a:bodyPr>
            <a:normAutofit lnSpcReduction="10000"/>
          </a:bodyPr>
          <a:lstStyle/>
          <a:p>
            <a:r>
              <a:rPr lang="da-DK" dirty="0"/>
              <a:t>Velkomst </a:t>
            </a:r>
          </a:p>
          <a:p>
            <a:r>
              <a:rPr lang="da-DK" dirty="0"/>
              <a:t>Hvad mener vi, når vi taler om etik </a:t>
            </a:r>
          </a:p>
          <a:p>
            <a:r>
              <a:rPr lang="da-DK" dirty="0"/>
              <a:t>Hvilken rolle spiller etik i vores dagligdag som coaches? </a:t>
            </a:r>
          </a:p>
          <a:p>
            <a:r>
              <a:rPr lang="da-DK" dirty="0"/>
              <a:t>Hvad menes med etisk dilemma? </a:t>
            </a:r>
          </a:p>
          <a:p>
            <a:r>
              <a:rPr lang="da-DK" dirty="0"/>
              <a:t>Hvilke hjælpemidler tilbyder ICF?</a:t>
            </a:r>
          </a:p>
          <a:p>
            <a:r>
              <a:rPr lang="da-DK" dirty="0"/>
              <a:t>Hvorfor har vi en etisk komité? </a:t>
            </a:r>
          </a:p>
          <a:p>
            <a:r>
              <a:rPr lang="da-DK" dirty="0"/>
              <a:t>Indbydelse til workshop i etik</a:t>
            </a:r>
          </a:p>
        </p:txBody>
      </p:sp>
      <p:pic>
        <p:nvPicPr>
          <p:cNvPr id="6" name="Pladsholder til indhold 5">
            <a:extLst>
              <a:ext uri="{FF2B5EF4-FFF2-40B4-BE49-F238E27FC236}">
                <a16:creationId xmlns:a16="http://schemas.microsoft.com/office/drawing/2014/main" id="{E5981379-3F8A-D51A-2C82-EDF1521DFCC4}"/>
              </a:ext>
            </a:extLst>
          </p:cNvPr>
          <p:cNvPicPr>
            <a:picLocks noGrp="1" noChangeAspect="1"/>
          </p:cNvPicPr>
          <p:nvPr>
            <p:ph sz="half" idx="2"/>
          </p:nvPr>
        </p:nvPicPr>
        <p:blipFill>
          <a:blip r:embed="rId3"/>
          <a:stretch>
            <a:fillRect/>
          </a:stretch>
        </p:blipFill>
        <p:spPr>
          <a:xfrm>
            <a:off x="6172202" y="2063579"/>
            <a:ext cx="5537339" cy="3036322"/>
          </a:xfrm>
        </p:spPr>
      </p:pic>
      <p:pic>
        <p:nvPicPr>
          <p:cNvPr id="8" name="Picture 4" descr="Logo, company name&#10;&#10;Description automatically generated">
            <a:extLst>
              <a:ext uri="{FF2B5EF4-FFF2-40B4-BE49-F238E27FC236}">
                <a16:creationId xmlns:a16="http://schemas.microsoft.com/office/drawing/2014/main" id="{25F11FBE-0BE0-24B0-1E4C-9A8B4E3C5984}"/>
              </a:ext>
            </a:extLst>
          </p:cNvPr>
          <p:cNvPicPr>
            <a:picLocks noChangeAspect="1"/>
          </p:cNvPicPr>
          <p:nvPr/>
        </p:nvPicPr>
        <p:blipFill>
          <a:blip r:embed="rId4"/>
          <a:stretch>
            <a:fillRect/>
          </a:stretch>
        </p:blipFill>
        <p:spPr>
          <a:xfrm>
            <a:off x="9266947" y="5934633"/>
            <a:ext cx="2743200" cy="727211"/>
          </a:xfrm>
          <a:prstGeom prst="rect">
            <a:avLst/>
          </a:prstGeom>
        </p:spPr>
      </p:pic>
    </p:spTree>
    <p:extLst>
      <p:ext uri="{BB962C8B-B14F-4D97-AF65-F5344CB8AC3E}">
        <p14:creationId xmlns:p14="http://schemas.microsoft.com/office/powerpoint/2010/main" val="3635703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7B4268-1C8C-A598-3C20-ABD0122E4502}"/>
              </a:ext>
            </a:extLst>
          </p:cNvPr>
          <p:cNvSpPr>
            <a:spLocks noGrp="1"/>
          </p:cNvSpPr>
          <p:nvPr>
            <p:ph type="title"/>
          </p:nvPr>
        </p:nvSpPr>
        <p:spPr/>
        <p:txBody>
          <a:bodyPr/>
          <a:lstStyle/>
          <a:p>
            <a:r>
              <a:rPr lang="da-DK" dirty="0">
                <a:latin typeface="Calibri"/>
                <a:cs typeface="Calibri"/>
              </a:rPr>
              <a:t>Hvad vil du gøre? </a:t>
            </a:r>
          </a:p>
        </p:txBody>
      </p:sp>
      <p:sp>
        <p:nvSpPr>
          <p:cNvPr id="3" name="Pladsholder til indhold 2">
            <a:extLst>
              <a:ext uri="{FF2B5EF4-FFF2-40B4-BE49-F238E27FC236}">
                <a16:creationId xmlns:a16="http://schemas.microsoft.com/office/drawing/2014/main" id="{4D12FC1D-673E-5D40-D1DB-C4B7125163C9}"/>
              </a:ext>
            </a:extLst>
          </p:cNvPr>
          <p:cNvSpPr>
            <a:spLocks noGrp="1"/>
          </p:cNvSpPr>
          <p:nvPr>
            <p:ph idx="1"/>
          </p:nvPr>
        </p:nvSpPr>
        <p:spPr>
          <a:xfrm>
            <a:off x="838200" y="1825625"/>
            <a:ext cx="6971270" cy="4351338"/>
          </a:xfrm>
        </p:spPr>
        <p:txBody>
          <a:bodyPr vert="horz" lIns="91440" tIns="45720" rIns="91440" bIns="45720" rtlCol="0" anchor="t">
            <a:normAutofit fontScale="92500"/>
          </a:bodyPr>
          <a:lstStyle/>
          <a:p>
            <a:r>
              <a:rPr lang="da-DK" dirty="0"/>
              <a:t>En coach hyres til at coache udvalgte medarbejdere på en virksomhedsafdeling  med dårlige arbejdsvilkår, stress, uønsket overarbejde og konfliktfyldt ledelse. </a:t>
            </a:r>
          </a:p>
          <a:p>
            <a:r>
              <a:rPr lang="da-DK" dirty="0"/>
              <a:t>Coachen arbejder i en periode og oplever, at medarbejderne går lidt lettede fra sessionerne, men når de kommer næste gang, er de lige vidt.</a:t>
            </a:r>
          </a:p>
          <a:p>
            <a:r>
              <a:rPr lang="da-DK" dirty="0"/>
              <a:t>Hvis du var coachen, hvilke etiske overvejelser ville du gøre dig, og hvilke handlemuligheder har du?</a:t>
            </a:r>
          </a:p>
        </p:txBody>
      </p:sp>
      <p:pic>
        <p:nvPicPr>
          <p:cNvPr id="5" name="Billede 4">
            <a:extLst>
              <a:ext uri="{FF2B5EF4-FFF2-40B4-BE49-F238E27FC236}">
                <a16:creationId xmlns:a16="http://schemas.microsoft.com/office/drawing/2014/main" id="{2C3FF260-3064-62B7-2680-5ACF5BCFB438}"/>
              </a:ext>
            </a:extLst>
          </p:cNvPr>
          <p:cNvPicPr>
            <a:picLocks noChangeAspect="1"/>
          </p:cNvPicPr>
          <p:nvPr/>
        </p:nvPicPr>
        <p:blipFill>
          <a:blip r:embed="rId2"/>
          <a:stretch>
            <a:fillRect/>
          </a:stretch>
        </p:blipFill>
        <p:spPr>
          <a:xfrm>
            <a:off x="9244783" y="3429000"/>
            <a:ext cx="1759040" cy="2305168"/>
          </a:xfrm>
          <a:prstGeom prst="rect">
            <a:avLst/>
          </a:prstGeom>
        </p:spPr>
      </p:pic>
      <p:pic>
        <p:nvPicPr>
          <p:cNvPr id="6" name="Billede 5">
            <a:extLst>
              <a:ext uri="{FF2B5EF4-FFF2-40B4-BE49-F238E27FC236}">
                <a16:creationId xmlns:a16="http://schemas.microsoft.com/office/drawing/2014/main" id="{538E3F4A-6393-1738-781E-2BFA57AE7B30}"/>
              </a:ext>
            </a:extLst>
          </p:cNvPr>
          <p:cNvPicPr>
            <a:picLocks noChangeAspect="1"/>
          </p:cNvPicPr>
          <p:nvPr/>
        </p:nvPicPr>
        <p:blipFill>
          <a:blip r:embed="rId3"/>
          <a:stretch>
            <a:fillRect/>
          </a:stretch>
        </p:blipFill>
        <p:spPr>
          <a:xfrm>
            <a:off x="10447247" y="321276"/>
            <a:ext cx="1393838" cy="1506151"/>
          </a:xfrm>
          <a:prstGeom prst="rect">
            <a:avLst/>
          </a:prstGeom>
        </p:spPr>
      </p:pic>
      <p:pic>
        <p:nvPicPr>
          <p:cNvPr id="7" name="Picture 4" descr="Logo, company name&#10;&#10;Description automatically generated">
            <a:extLst>
              <a:ext uri="{FF2B5EF4-FFF2-40B4-BE49-F238E27FC236}">
                <a16:creationId xmlns:a16="http://schemas.microsoft.com/office/drawing/2014/main" id="{F110A2FA-A432-5257-BD22-BF789AA939CC}"/>
              </a:ext>
            </a:extLst>
          </p:cNvPr>
          <p:cNvPicPr>
            <a:picLocks noChangeAspect="1"/>
          </p:cNvPicPr>
          <p:nvPr/>
        </p:nvPicPr>
        <p:blipFill>
          <a:blip r:embed="rId4"/>
          <a:stretch>
            <a:fillRect/>
          </a:stretch>
        </p:blipFill>
        <p:spPr>
          <a:xfrm>
            <a:off x="9266947" y="5934633"/>
            <a:ext cx="2743200" cy="727211"/>
          </a:xfrm>
          <a:prstGeom prst="rect">
            <a:avLst/>
          </a:prstGeom>
        </p:spPr>
      </p:pic>
    </p:spTree>
    <p:extLst>
      <p:ext uri="{BB962C8B-B14F-4D97-AF65-F5344CB8AC3E}">
        <p14:creationId xmlns:p14="http://schemas.microsoft.com/office/powerpoint/2010/main" val="564580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9DF0A18-62C3-5FEC-A0AD-C6CD4A629D61}"/>
              </a:ext>
            </a:extLst>
          </p:cNvPr>
          <p:cNvSpPr>
            <a:spLocks noGrp="1"/>
          </p:cNvSpPr>
          <p:nvPr>
            <p:ph type="title"/>
          </p:nvPr>
        </p:nvSpPr>
        <p:spPr/>
        <p:txBody>
          <a:bodyPr/>
          <a:lstStyle/>
          <a:p>
            <a:r>
              <a:rPr lang="da-DK" err="1">
                <a:latin typeface="Calibri"/>
                <a:cs typeface="Calibri"/>
              </a:rPr>
              <a:t>ICFs</a:t>
            </a:r>
            <a:r>
              <a:rPr lang="da-DK" dirty="0">
                <a:latin typeface="Calibri"/>
                <a:cs typeface="Calibri"/>
              </a:rPr>
              <a:t> støtte i spørgsmål om etik</a:t>
            </a:r>
          </a:p>
        </p:txBody>
      </p:sp>
      <p:pic>
        <p:nvPicPr>
          <p:cNvPr id="6" name="Billede 5">
            <a:extLst>
              <a:ext uri="{FF2B5EF4-FFF2-40B4-BE49-F238E27FC236}">
                <a16:creationId xmlns:a16="http://schemas.microsoft.com/office/drawing/2014/main" id="{FA9E836C-26C4-ADAA-5F58-94628A320C58}"/>
              </a:ext>
            </a:extLst>
          </p:cNvPr>
          <p:cNvPicPr>
            <a:picLocks noChangeAspect="1"/>
          </p:cNvPicPr>
          <p:nvPr/>
        </p:nvPicPr>
        <p:blipFill>
          <a:blip r:embed="rId3"/>
          <a:stretch>
            <a:fillRect/>
          </a:stretch>
        </p:blipFill>
        <p:spPr>
          <a:xfrm>
            <a:off x="837550" y="1448963"/>
            <a:ext cx="6506429" cy="4899262"/>
          </a:xfrm>
          <a:prstGeom prst="rect">
            <a:avLst/>
          </a:prstGeom>
        </p:spPr>
      </p:pic>
      <p:pic>
        <p:nvPicPr>
          <p:cNvPr id="3" name="Picture 4" descr="Logo, company name&#10;&#10;Description automatically generated">
            <a:extLst>
              <a:ext uri="{FF2B5EF4-FFF2-40B4-BE49-F238E27FC236}">
                <a16:creationId xmlns:a16="http://schemas.microsoft.com/office/drawing/2014/main" id="{904AEBD0-4BC0-7C35-C839-0A9B9B309112}"/>
              </a:ext>
            </a:extLst>
          </p:cNvPr>
          <p:cNvPicPr>
            <a:picLocks noChangeAspect="1"/>
          </p:cNvPicPr>
          <p:nvPr/>
        </p:nvPicPr>
        <p:blipFill>
          <a:blip r:embed="rId4"/>
          <a:stretch>
            <a:fillRect/>
          </a:stretch>
        </p:blipFill>
        <p:spPr>
          <a:xfrm>
            <a:off x="9266947" y="5934633"/>
            <a:ext cx="2743200" cy="727211"/>
          </a:xfrm>
          <a:prstGeom prst="rect">
            <a:avLst/>
          </a:prstGeom>
        </p:spPr>
      </p:pic>
    </p:spTree>
    <p:extLst>
      <p:ext uri="{BB962C8B-B14F-4D97-AF65-F5344CB8AC3E}">
        <p14:creationId xmlns:p14="http://schemas.microsoft.com/office/powerpoint/2010/main" val="795719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9DF0A18-62C3-5FEC-A0AD-C6CD4A629D61}"/>
              </a:ext>
            </a:extLst>
          </p:cNvPr>
          <p:cNvSpPr>
            <a:spLocks noGrp="1"/>
          </p:cNvSpPr>
          <p:nvPr>
            <p:ph type="title"/>
          </p:nvPr>
        </p:nvSpPr>
        <p:spPr/>
        <p:txBody>
          <a:bodyPr/>
          <a:lstStyle/>
          <a:p>
            <a:r>
              <a:rPr lang="da-DK" err="1">
                <a:latin typeface="Calibri"/>
                <a:cs typeface="Calibri"/>
              </a:rPr>
              <a:t>ICFs</a:t>
            </a:r>
            <a:r>
              <a:rPr lang="da-DK" dirty="0">
                <a:latin typeface="Calibri"/>
                <a:cs typeface="Calibri"/>
              </a:rPr>
              <a:t> støtte i spørgsmål om etik</a:t>
            </a:r>
          </a:p>
        </p:txBody>
      </p:sp>
      <p:pic>
        <p:nvPicPr>
          <p:cNvPr id="6" name="Billede 5">
            <a:extLst>
              <a:ext uri="{FF2B5EF4-FFF2-40B4-BE49-F238E27FC236}">
                <a16:creationId xmlns:a16="http://schemas.microsoft.com/office/drawing/2014/main" id="{FA9E836C-26C4-ADAA-5F58-94628A320C58}"/>
              </a:ext>
            </a:extLst>
          </p:cNvPr>
          <p:cNvPicPr>
            <a:picLocks noChangeAspect="1"/>
          </p:cNvPicPr>
          <p:nvPr/>
        </p:nvPicPr>
        <p:blipFill>
          <a:blip r:embed="rId3"/>
          <a:stretch>
            <a:fillRect/>
          </a:stretch>
        </p:blipFill>
        <p:spPr>
          <a:xfrm>
            <a:off x="837550" y="1400117"/>
            <a:ext cx="6506429" cy="4899262"/>
          </a:xfrm>
          <a:prstGeom prst="rect">
            <a:avLst/>
          </a:prstGeom>
        </p:spPr>
      </p:pic>
      <p:sp>
        <p:nvSpPr>
          <p:cNvPr id="2" name="Pil: højre 1">
            <a:extLst>
              <a:ext uri="{FF2B5EF4-FFF2-40B4-BE49-F238E27FC236}">
                <a16:creationId xmlns:a16="http://schemas.microsoft.com/office/drawing/2014/main" id="{5CB0B0E7-1CA4-7BBC-CC93-0F0971F55550}"/>
              </a:ext>
            </a:extLst>
          </p:cNvPr>
          <p:cNvSpPr/>
          <p:nvPr/>
        </p:nvSpPr>
        <p:spPr>
          <a:xfrm rot="10800000">
            <a:off x="7347710" y="5626563"/>
            <a:ext cx="1876926" cy="625642"/>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5" name="Picture 4" descr="Logo, company name&#10;&#10;Description automatically generated">
            <a:extLst>
              <a:ext uri="{FF2B5EF4-FFF2-40B4-BE49-F238E27FC236}">
                <a16:creationId xmlns:a16="http://schemas.microsoft.com/office/drawing/2014/main" id="{F3675EAA-DB75-F842-FC31-7EF99C5F64BF}"/>
              </a:ext>
            </a:extLst>
          </p:cNvPr>
          <p:cNvPicPr>
            <a:picLocks noChangeAspect="1"/>
          </p:cNvPicPr>
          <p:nvPr/>
        </p:nvPicPr>
        <p:blipFill>
          <a:blip r:embed="rId4"/>
          <a:stretch>
            <a:fillRect/>
          </a:stretch>
        </p:blipFill>
        <p:spPr>
          <a:xfrm>
            <a:off x="9266947" y="5934633"/>
            <a:ext cx="2743200" cy="727211"/>
          </a:xfrm>
          <a:prstGeom prst="rect">
            <a:avLst/>
          </a:prstGeom>
        </p:spPr>
      </p:pic>
    </p:spTree>
    <p:extLst>
      <p:ext uri="{BB962C8B-B14F-4D97-AF65-F5344CB8AC3E}">
        <p14:creationId xmlns:p14="http://schemas.microsoft.com/office/powerpoint/2010/main" val="1148585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9DF0A18-62C3-5FEC-A0AD-C6CD4A629D61}"/>
              </a:ext>
            </a:extLst>
          </p:cNvPr>
          <p:cNvSpPr>
            <a:spLocks noGrp="1"/>
          </p:cNvSpPr>
          <p:nvPr>
            <p:ph type="title"/>
          </p:nvPr>
        </p:nvSpPr>
        <p:spPr/>
        <p:txBody>
          <a:bodyPr/>
          <a:lstStyle/>
          <a:p>
            <a:r>
              <a:rPr lang="da-DK" err="1">
                <a:latin typeface="Calibri"/>
                <a:cs typeface="Calibri"/>
              </a:rPr>
              <a:t>ICFs</a:t>
            </a:r>
            <a:r>
              <a:rPr lang="da-DK" dirty="0">
                <a:latin typeface="Calibri"/>
                <a:cs typeface="Calibri"/>
              </a:rPr>
              <a:t> støtte i spørgsmål om etik</a:t>
            </a:r>
          </a:p>
        </p:txBody>
      </p:sp>
      <p:pic>
        <p:nvPicPr>
          <p:cNvPr id="6" name="Billede 5">
            <a:extLst>
              <a:ext uri="{FF2B5EF4-FFF2-40B4-BE49-F238E27FC236}">
                <a16:creationId xmlns:a16="http://schemas.microsoft.com/office/drawing/2014/main" id="{FA9E836C-26C4-ADAA-5F58-94628A320C58}"/>
              </a:ext>
            </a:extLst>
          </p:cNvPr>
          <p:cNvPicPr>
            <a:picLocks noChangeAspect="1"/>
          </p:cNvPicPr>
          <p:nvPr/>
        </p:nvPicPr>
        <p:blipFill>
          <a:blip r:embed="rId3"/>
          <a:stretch>
            <a:fillRect/>
          </a:stretch>
        </p:blipFill>
        <p:spPr>
          <a:xfrm>
            <a:off x="837550" y="1624809"/>
            <a:ext cx="6506429" cy="4899262"/>
          </a:xfrm>
          <a:prstGeom prst="rect">
            <a:avLst/>
          </a:prstGeom>
        </p:spPr>
      </p:pic>
      <p:sp>
        <p:nvSpPr>
          <p:cNvPr id="8" name="Pil: højre 7">
            <a:extLst>
              <a:ext uri="{FF2B5EF4-FFF2-40B4-BE49-F238E27FC236}">
                <a16:creationId xmlns:a16="http://schemas.microsoft.com/office/drawing/2014/main" id="{7CA549A9-66E2-C454-21B8-DB662A0ED29C}"/>
              </a:ext>
            </a:extLst>
          </p:cNvPr>
          <p:cNvSpPr/>
          <p:nvPr/>
        </p:nvSpPr>
        <p:spPr>
          <a:xfrm rot="10800000">
            <a:off x="7342965" y="1713214"/>
            <a:ext cx="2331056" cy="52939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ekstfelt 1">
            <a:extLst>
              <a:ext uri="{FF2B5EF4-FFF2-40B4-BE49-F238E27FC236}">
                <a16:creationId xmlns:a16="http://schemas.microsoft.com/office/drawing/2014/main" id="{B12EDDC6-D0C0-8B35-9820-73860FC23CFA}"/>
              </a:ext>
            </a:extLst>
          </p:cNvPr>
          <p:cNvSpPr txBox="1"/>
          <p:nvPr/>
        </p:nvSpPr>
        <p:spPr>
          <a:xfrm>
            <a:off x="7342197" y="2299532"/>
            <a:ext cx="3116879" cy="369332"/>
          </a:xfrm>
          <a:prstGeom prst="rect">
            <a:avLst/>
          </a:prstGeom>
          <a:noFill/>
        </p:spPr>
        <p:txBody>
          <a:bodyPr wrap="none" lIns="91440" tIns="45720" rIns="91440" bIns="45720" rtlCol="0" anchor="t">
            <a:spAutoFit/>
          </a:bodyPr>
          <a:lstStyle/>
          <a:p>
            <a:r>
              <a:rPr lang="en-US" b="0" i="0" u="none" strike="noStrike" dirty="0">
                <a:solidFill>
                  <a:srgbClr val="567EBF"/>
                </a:solidFill>
                <a:effectLst/>
                <a:latin typeface="Calibri"/>
                <a:cs typeface="Calibri"/>
                <a:hlinkClick r:id="rId4"/>
              </a:rPr>
              <a:t>ethics@coachingfederation.org</a:t>
            </a:r>
            <a:endParaRPr lang="da-DK">
              <a:latin typeface="Calibri"/>
              <a:cs typeface="Calibri"/>
            </a:endParaRPr>
          </a:p>
        </p:txBody>
      </p:sp>
      <p:sp>
        <p:nvSpPr>
          <p:cNvPr id="3" name="Tekstfelt 2">
            <a:extLst>
              <a:ext uri="{FF2B5EF4-FFF2-40B4-BE49-F238E27FC236}">
                <a16:creationId xmlns:a16="http://schemas.microsoft.com/office/drawing/2014/main" id="{B27FF05B-8DE2-F925-226A-4496253F997C}"/>
              </a:ext>
            </a:extLst>
          </p:cNvPr>
          <p:cNvSpPr txBox="1"/>
          <p:nvPr/>
        </p:nvSpPr>
        <p:spPr>
          <a:xfrm>
            <a:off x="7343978" y="2672474"/>
            <a:ext cx="2135841" cy="369332"/>
          </a:xfrm>
          <a:prstGeom prst="rect">
            <a:avLst/>
          </a:prstGeom>
          <a:noFill/>
        </p:spPr>
        <p:txBody>
          <a:bodyPr wrap="none" lIns="91440" tIns="45720" rIns="91440" bIns="45720" rtlCol="0" anchor="t">
            <a:spAutoFit/>
          </a:bodyPr>
          <a:lstStyle/>
          <a:p>
            <a:r>
              <a:rPr lang="en-US" b="0" i="0" dirty="0">
                <a:effectLst/>
                <a:latin typeface="Calibri"/>
                <a:cs typeface="Calibri"/>
              </a:rPr>
              <a:t>Tel: +1.859.226.4245</a:t>
            </a:r>
            <a:endParaRPr lang="da-DK">
              <a:latin typeface="Calibri"/>
              <a:cs typeface="Calibri"/>
            </a:endParaRPr>
          </a:p>
        </p:txBody>
      </p:sp>
      <p:pic>
        <p:nvPicPr>
          <p:cNvPr id="7" name="Picture 4" descr="Logo, company name&#10;&#10;Description automatically generated">
            <a:extLst>
              <a:ext uri="{FF2B5EF4-FFF2-40B4-BE49-F238E27FC236}">
                <a16:creationId xmlns:a16="http://schemas.microsoft.com/office/drawing/2014/main" id="{A2F85ACF-E041-5FC1-1D9D-E9EA435086EE}"/>
              </a:ext>
            </a:extLst>
          </p:cNvPr>
          <p:cNvPicPr>
            <a:picLocks noChangeAspect="1"/>
          </p:cNvPicPr>
          <p:nvPr/>
        </p:nvPicPr>
        <p:blipFill>
          <a:blip r:embed="rId5"/>
          <a:stretch>
            <a:fillRect/>
          </a:stretch>
        </p:blipFill>
        <p:spPr>
          <a:xfrm>
            <a:off x="9266947" y="5934633"/>
            <a:ext cx="2743200" cy="727211"/>
          </a:xfrm>
          <a:prstGeom prst="rect">
            <a:avLst/>
          </a:prstGeom>
        </p:spPr>
      </p:pic>
    </p:spTree>
    <p:extLst>
      <p:ext uri="{BB962C8B-B14F-4D97-AF65-F5344CB8AC3E}">
        <p14:creationId xmlns:p14="http://schemas.microsoft.com/office/powerpoint/2010/main" val="2303723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9DF0A18-62C3-5FEC-A0AD-C6CD4A629D61}"/>
              </a:ext>
            </a:extLst>
          </p:cNvPr>
          <p:cNvSpPr>
            <a:spLocks noGrp="1"/>
          </p:cNvSpPr>
          <p:nvPr>
            <p:ph type="title"/>
          </p:nvPr>
        </p:nvSpPr>
        <p:spPr/>
        <p:txBody>
          <a:bodyPr/>
          <a:lstStyle/>
          <a:p>
            <a:r>
              <a:rPr lang="da-DK" err="1">
                <a:latin typeface="Calibri"/>
                <a:cs typeface="Calibri"/>
              </a:rPr>
              <a:t>ICFs</a:t>
            </a:r>
            <a:r>
              <a:rPr lang="da-DK" dirty="0">
                <a:latin typeface="Calibri"/>
                <a:cs typeface="Calibri"/>
              </a:rPr>
              <a:t> støtte i spørgsmål om etik</a:t>
            </a:r>
          </a:p>
        </p:txBody>
      </p:sp>
      <p:pic>
        <p:nvPicPr>
          <p:cNvPr id="6" name="Billede 5">
            <a:extLst>
              <a:ext uri="{FF2B5EF4-FFF2-40B4-BE49-F238E27FC236}">
                <a16:creationId xmlns:a16="http://schemas.microsoft.com/office/drawing/2014/main" id="{FA9E836C-26C4-ADAA-5F58-94628A320C58}"/>
              </a:ext>
            </a:extLst>
          </p:cNvPr>
          <p:cNvPicPr>
            <a:picLocks noChangeAspect="1"/>
          </p:cNvPicPr>
          <p:nvPr/>
        </p:nvPicPr>
        <p:blipFill>
          <a:blip r:embed="rId3"/>
          <a:stretch>
            <a:fillRect/>
          </a:stretch>
        </p:blipFill>
        <p:spPr>
          <a:xfrm>
            <a:off x="837550" y="1419655"/>
            <a:ext cx="6506429" cy="4899262"/>
          </a:xfrm>
          <a:prstGeom prst="rect">
            <a:avLst/>
          </a:prstGeom>
        </p:spPr>
      </p:pic>
      <p:sp>
        <p:nvSpPr>
          <p:cNvPr id="8" name="Pil: højre 7">
            <a:extLst>
              <a:ext uri="{FF2B5EF4-FFF2-40B4-BE49-F238E27FC236}">
                <a16:creationId xmlns:a16="http://schemas.microsoft.com/office/drawing/2014/main" id="{7CA549A9-66E2-C454-21B8-DB662A0ED29C}"/>
              </a:ext>
            </a:extLst>
          </p:cNvPr>
          <p:cNvSpPr/>
          <p:nvPr/>
        </p:nvSpPr>
        <p:spPr>
          <a:xfrm rot="10800000">
            <a:off x="7342965" y="3109263"/>
            <a:ext cx="2331056" cy="52939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3" name="Picture 4" descr="Logo, company name&#10;&#10;Description automatically generated">
            <a:extLst>
              <a:ext uri="{FF2B5EF4-FFF2-40B4-BE49-F238E27FC236}">
                <a16:creationId xmlns:a16="http://schemas.microsoft.com/office/drawing/2014/main" id="{34233B1C-C321-87F4-6FBC-264FB7D6F22B}"/>
              </a:ext>
            </a:extLst>
          </p:cNvPr>
          <p:cNvPicPr>
            <a:picLocks noChangeAspect="1"/>
          </p:cNvPicPr>
          <p:nvPr/>
        </p:nvPicPr>
        <p:blipFill>
          <a:blip r:embed="rId4"/>
          <a:stretch>
            <a:fillRect/>
          </a:stretch>
        </p:blipFill>
        <p:spPr>
          <a:xfrm>
            <a:off x="9266947" y="5934633"/>
            <a:ext cx="2743200" cy="727211"/>
          </a:xfrm>
          <a:prstGeom prst="rect">
            <a:avLst/>
          </a:prstGeom>
        </p:spPr>
      </p:pic>
    </p:spTree>
    <p:extLst>
      <p:ext uri="{BB962C8B-B14F-4D97-AF65-F5344CB8AC3E}">
        <p14:creationId xmlns:p14="http://schemas.microsoft.com/office/powerpoint/2010/main" val="13747854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9DF0A18-62C3-5FEC-A0AD-C6CD4A629D61}"/>
              </a:ext>
            </a:extLst>
          </p:cNvPr>
          <p:cNvSpPr>
            <a:spLocks noGrp="1"/>
          </p:cNvSpPr>
          <p:nvPr>
            <p:ph type="title"/>
          </p:nvPr>
        </p:nvSpPr>
        <p:spPr/>
        <p:txBody>
          <a:bodyPr/>
          <a:lstStyle/>
          <a:p>
            <a:r>
              <a:rPr lang="da-DK" err="1">
                <a:latin typeface="Calibri"/>
                <a:cs typeface="Calibri"/>
              </a:rPr>
              <a:t>ICFs</a:t>
            </a:r>
            <a:r>
              <a:rPr lang="da-DK" dirty="0">
                <a:latin typeface="Calibri"/>
                <a:cs typeface="Calibri"/>
              </a:rPr>
              <a:t> støtte i spørgsmål om etik</a:t>
            </a:r>
          </a:p>
        </p:txBody>
      </p:sp>
      <p:pic>
        <p:nvPicPr>
          <p:cNvPr id="6" name="Billede 5">
            <a:extLst>
              <a:ext uri="{FF2B5EF4-FFF2-40B4-BE49-F238E27FC236}">
                <a16:creationId xmlns:a16="http://schemas.microsoft.com/office/drawing/2014/main" id="{FA9E836C-26C4-ADAA-5F58-94628A320C58}"/>
              </a:ext>
            </a:extLst>
          </p:cNvPr>
          <p:cNvPicPr>
            <a:picLocks noChangeAspect="1"/>
          </p:cNvPicPr>
          <p:nvPr/>
        </p:nvPicPr>
        <p:blipFill>
          <a:blip r:embed="rId3"/>
          <a:stretch>
            <a:fillRect/>
          </a:stretch>
        </p:blipFill>
        <p:spPr>
          <a:xfrm>
            <a:off x="837550" y="1429424"/>
            <a:ext cx="6506429" cy="4899262"/>
          </a:xfrm>
          <a:prstGeom prst="rect">
            <a:avLst/>
          </a:prstGeom>
        </p:spPr>
      </p:pic>
      <p:sp>
        <p:nvSpPr>
          <p:cNvPr id="8" name="Pil: højre 7">
            <a:extLst>
              <a:ext uri="{FF2B5EF4-FFF2-40B4-BE49-F238E27FC236}">
                <a16:creationId xmlns:a16="http://schemas.microsoft.com/office/drawing/2014/main" id="{7CA549A9-66E2-C454-21B8-DB662A0ED29C}"/>
              </a:ext>
            </a:extLst>
          </p:cNvPr>
          <p:cNvSpPr/>
          <p:nvPr/>
        </p:nvSpPr>
        <p:spPr>
          <a:xfrm rot="10800000">
            <a:off x="7339215" y="3614360"/>
            <a:ext cx="2331056" cy="52939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3" name="Picture 4" descr="Logo, company name&#10;&#10;Description automatically generated">
            <a:extLst>
              <a:ext uri="{FF2B5EF4-FFF2-40B4-BE49-F238E27FC236}">
                <a16:creationId xmlns:a16="http://schemas.microsoft.com/office/drawing/2014/main" id="{34BDA438-E696-810E-24C8-8A78B8BE078B}"/>
              </a:ext>
            </a:extLst>
          </p:cNvPr>
          <p:cNvPicPr>
            <a:picLocks noChangeAspect="1"/>
          </p:cNvPicPr>
          <p:nvPr/>
        </p:nvPicPr>
        <p:blipFill>
          <a:blip r:embed="rId4"/>
          <a:stretch>
            <a:fillRect/>
          </a:stretch>
        </p:blipFill>
        <p:spPr>
          <a:xfrm>
            <a:off x="9266947" y="5934633"/>
            <a:ext cx="2743200" cy="727211"/>
          </a:xfrm>
          <a:prstGeom prst="rect">
            <a:avLst/>
          </a:prstGeom>
        </p:spPr>
      </p:pic>
    </p:spTree>
    <p:extLst>
      <p:ext uri="{BB962C8B-B14F-4D97-AF65-F5344CB8AC3E}">
        <p14:creationId xmlns:p14="http://schemas.microsoft.com/office/powerpoint/2010/main" val="3880930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ED5584-B78E-16D3-B4B6-9B68C08CB0D6}"/>
              </a:ext>
            </a:extLst>
          </p:cNvPr>
          <p:cNvSpPr>
            <a:spLocks noGrp="1"/>
          </p:cNvSpPr>
          <p:nvPr>
            <p:ph type="title"/>
          </p:nvPr>
        </p:nvSpPr>
        <p:spPr/>
        <p:txBody>
          <a:bodyPr/>
          <a:lstStyle/>
          <a:p>
            <a:r>
              <a:rPr lang="da-DK" dirty="0">
                <a:latin typeface="Calibri"/>
                <a:cs typeface="Calibri"/>
              </a:rPr>
              <a:t>Hvad skal vi med etisk komité?</a:t>
            </a:r>
          </a:p>
        </p:txBody>
      </p:sp>
      <p:sp>
        <p:nvSpPr>
          <p:cNvPr id="3" name="Pladsholder til indhold 2">
            <a:extLst>
              <a:ext uri="{FF2B5EF4-FFF2-40B4-BE49-F238E27FC236}">
                <a16:creationId xmlns:a16="http://schemas.microsoft.com/office/drawing/2014/main" id="{0C55EBAB-4575-535F-03A7-74278B512BBE}"/>
              </a:ext>
            </a:extLst>
          </p:cNvPr>
          <p:cNvSpPr>
            <a:spLocks noGrp="1"/>
          </p:cNvSpPr>
          <p:nvPr>
            <p:ph idx="1"/>
          </p:nvPr>
        </p:nvSpPr>
        <p:spPr>
          <a:xfrm>
            <a:off x="838200" y="1825625"/>
            <a:ext cx="6773562" cy="4351338"/>
          </a:xfrm>
        </p:spPr>
        <p:txBody>
          <a:bodyPr vert="horz" lIns="91440" tIns="45720" rIns="91440" bIns="45720" rtlCol="0" anchor="t">
            <a:normAutofit/>
          </a:bodyPr>
          <a:lstStyle/>
          <a:p>
            <a:r>
              <a:rPr lang="da-DK" b="0" i="0" dirty="0">
                <a:solidFill>
                  <a:srgbClr val="202124"/>
                </a:solidFill>
                <a:effectLst/>
              </a:rPr>
              <a:t>Vi</a:t>
            </a:r>
            <a:r>
              <a:rPr lang="da-DK" dirty="0">
                <a:solidFill>
                  <a:srgbClr val="202124"/>
                </a:solidFill>
              </a:rPr>
              <a:t> skal </a:t>
            </a:r>
            <a:r>
              <a:rPr lang="da-DK" b="0" i="0" dirty="0">
                <a:solidFill>
                  <a:srgbClr val="040C28"/>
                </a:solidFill>
                <a:effectLst/>
              </a:rPr>
              <a:t>sikre efterlevelse af </a:t>
            </a:r>
            <a:r>
              <a:rPr lang="da-DK" b="0" i="0" err="1">
                <a:solidFill>
                  <a:srgbClr val="040C28"/>
                </a:solidFill>
                <a:effectLst/>
              </a:rPr>
              <a:t>ICFs</a:t>
            </a:r>
            <a:r>
              <a:rPr lang="da-DK" b="0" i="0" dirty="0">
                <a:solidFill>
                  <a:srgbClr val="040C28"/>
                </a:solidFill>
                <a:effectLst/>
              </a:rPr>
              <a:t> etiske regler og korrekt brug af </a:t>
            </a:r>
            <a:r>
              <a:rPr lang="da-DK" b="0" i="0" err="1">
                <a:solidFill>
                  <a:srgbClr val="040C28"/>
                </a:solidFill>
                <a:effectLst/>
              </a:rPr>
              <a:t>ICFs</a:t>
            </a:r>
            <a:r>
              <a:rPr lang="da-DK" b="0" i="0" dirty="0">
                <a:solidFill>
                  <a:srgbClr val="040C28"/>
                </a:solidFill>
                <a:effectLst/>
              </a:rPr>
              <a:t> varemærke og logo</a:t>
            </a:r>
            <a:r>
              <a:rPr lang="da-DK" b="0" i="0" dirty="0">
                <a:solidFill>
                  <a:srgbClr val="202124"/>
                </a:solidFill>
                <a:effectLst/>
              </a:rPr>
              <a:t>.</a:t>
            </a:r>
            <a:r>
              <a:rPr lang="da-DK" dirty="0">
                <a:solidFill>
                  <a:srgbClr val="202124"/>
                </a:solidFill>
              </a:rPr>
              <a:t> </a:t>
            </a:r>
            <a:endParaRPr lang="da-DK" b="0" i="0" dirty="0">
              <a:solidFill>
                <a:srgbClr val="202124"/>
              </a:solidFill>
              <a:effectLst/>
              <a:cs typeface="Calibri"/>
            </a:endParaRPr>
          </a:p>
          <a:p>
            <a:pPr algn="l"/>
            <a:r>
              <a:rPr lang="en-US" dirty="0">
                <a:solidFill>
                  <a:srgbClr val="333333"/>
                </a:solidFill>
              </a:rPr>
              <a:t>Vi</a:t>
            </a:r>
            <a:r>
              <a:rPr lang="en-US" b="0" i="0" dirty="0">
                <a:solidFill>
                  <a:srgbClr val="333333"/>
                </a:solidFill>
                <a:effectLst/>
              </a:rPr>
              <a:t> </a:t>
            </a:r>
            <a:r>
              <a:rPr lang="en-US" b="0" i="0" err="1">
                <a:solidFill>
                  <a:srgbClr val="333333"/>
                </a:solidFill>
                <a:effectLst/>
              </a:rPr>
              <a:t>involveres</a:t>
            </a:r>
            <a:r>
              <a:rPr lang="en-US" b="0" i="0" dirty="0">
                <a:solidFill>
                  <a:srgbClr val="333333"/>
                </a:solidFill>
                <a:effectLst/>
              </a:rPr>
              <a:t> , </a:t>
            </a:r>
            <a:r>
              <a:rPr lang="en-US" b="0" i="0" err="1">
                <a:solidFill>
                  <a:srgbClr val="333333"/>
                </a:solidFill>
                <a:effectLst/>
              </a:rPr>
              <a:t>hvis</a:t>
            </a:r>
            <a:r>
              <a:rPr lang="en-US" b="0" i="0" dirty="0">
                <a:solidFill>
                  <a:srgbClr val="333333"/>
                </a:solidFill>
                <a:effectLst/>
              </a:rPr>
              <a:t> der </a:t>
            </a:r>
            <a:r>
              <a:rPr lang="en-US" b="0" i="0" err="1">
                <a:solidFill>
                  <a:srgbClr val="333333"/>
                </a:solidFill>
                <a:effectLst/>
              </a:rPr>
              <a:t>opstår</a:t>
            </a:r>
            <a:r>
              <a:rPr lang="en-US" b="0" i="0" dirty="0">
                <a:solidFill>
                  <a:srgbClr val="333333"/>
                </a:solidFill>
                <a:effectLst/>
              </a:rPr>
              <a:t> </a:t>
            </a:r>
            <a:r>
              <a:rPr lang="en-US" b="0" i="0" err="1">
                <a:solidFill>
                  <a:srgbClr val="333333"/>
                </a:solidFill>
                <a:effectLst/>
              </a:rPr>
              <a:t>konflikter</a:t>
            </a:r>
            <a:r>
              <a:rPr lang="en-US" b="0" i="0" dirty="0">
                <a:solidFill>
                  <a:srgbClr val="333333"/>
                </a:solidFill>
                <a:effectLst/>
              </a:rPr>
              <a:t> </a:t>
            </a:r>
            <a:r>
              <a:rPr lang="en-US" b="0" i="0" err="1">
                <a:solidFill>
                  <a:srgbClr val="333333"/>
                </a:solidFill>
                <a:effectLst/>
              </a:rPr>
              <a:t>i</a:t>
            </a:r>
            <a:r>
              <a:rPr lang="en-US" b="0" i="0" dirty="0">
                <a:solidFill>
                  <a:srgbClr val="333333"/>
                </a:solidFill>
                <a:effectLst/>
              </a:rPr>
              <a:t> det locale chapter</a:t>
            </a:r>
          </a:p>
          <a:p>
            <a:r>
              <a:rPr lang="en-US" dirty="0">
                <a:solidFill>
                  <a:srgbClr val="333333"/>
                </a:solidFill>
              </a:rPr>
              <a:t>Vi </a:t>
            </a:r>
            <a:r>
              <a:rPr lang="en-US" err="1">
                <a:solidFill>
                  <a:srgbClr val="333333"/>
                </a:solidFill>
              </a:rPr>
              <a:t>kan</a:t>
            </a:r>
            <a:r>
              <a:rPr lang="en-US" dirty="0">
                <a:solidFill>
                  <a:srgbClr val="333333"/>
                </a:solidFill>
              </a:rPr>
              <a:t> </a:t>
            </a:r>
            <a:r>
              <a:rPr lang="en-US" err="1">
                <a:solidFill>
                  <a:srgbClr val="333333"/>
                </a:solidFill>
              </a:rPr>
              <a:t>eskalere</a:t>
            </a:r>
            <a:r>
              <a:rPr lang="en-US" dirty="0">
                <a:solidFill>
                  <a:srgbClr val="333333"/>
                </a:solidFill>
              </a:rPr>
              <a:t> </a:t>
            </a:r>
            <a:r>
              <a:rPr lang="en-US" err="1">
                <a:solidFill>
                  <a:srgbClr val="333333"/>
                </a:solidFill>
              </a:rPr>
              <a:t>til</a:t>
            </a:r>
            <a:r>
              <a:rPr lang="en-US" dirty="0">
                <a:solidFill>
                  <a:srgbClr val="333333"/>
                </a:solidFill>
              </a:rPr>
              <a:t> ICF Global</a:t>
            </a:r>
          </a:p>
          <a:p>
            <a:r>
              <a:rPr lang="da-DK" dirty="0">
                <a:solidFill>
                  <a:srgbClr val="333333"/>
                </a:solidFill>
              </a:rPr>
              <a:t>Henvendelse kan ske til: </a:t>
            </a:r>
            <a:r>
              <a:rPr lang="da-DK" dirty="0">
                <a:solidFill>
                  <a:srgbClr val="333333"/>
                </a:solidFill>
                <a:hlinkClick r:id="rId3"/>
              </a:rPr>
              <a:t>etisk.komite@coachingfederation.dk</a:t>
            </a:r>
            <a:endParaRPr lang="da-DK" dirty="0">
              <a:solidFill>
                <a:srgbClr val="333333"/>
              </a:solidFill>
            </a:endParaRPr>
          </a:p>
          <a:p>
            <a:pPr lvl="1"/>
            <a:r>
              <a:rPr lang="en-US" b="0" i="0" dirty="0">
                <a:solidFill>
                  <a:srgbClr val="333333"/>
                </a:solidFill>
                <a:effectLst/>
              </a:rPr>
              <a:t>Pia Friberg Krejsager, Inger </a:t>
            </a:r>
            <a:r>
              <a:rPr lang="en-US" dirty="0">
                <a:solidFill>
                  <a:srgbClr val="333333"/>
                </a:solidFill>
              </a:rPr>
              <a:t>Maa</a:t>
            </a:r>
            <a:r>
              <a:rPr lang="en-US" b="0" i="0" dirty="0">
                <a:solidFill>
                  <a:srgbClr val="333333"/>
                </a:solidFill>
                <a:effectLst/>
              </a:rPr>
              <a:t>løe, Sanne Dinesen</a:t>
            </a:r>
            <a:br>
              <a:rPr lang="en-US" b="0" i="0" dirty="0">
                <a:effectLst/>
                <a:latin typeface="Montserrat" panose="00000500000000000000" pitchFamily="2" charset="0"/>
              </a:rPr>
            </a:br>
            <a:endParaRPr lang="da-DK" dirty="0"/>
          </a:p>
        </p:txBody>
      </p:sp>
      <p:pic>
        <p:nvPicPr>
          <p:cNvPr id="4098" name="Picture 2">
            <a:extLst>
              <a:ext uri="{FF2B5EF4-FFF2-40B4-BE49-F238E27FC236}">
                <a16:creationId xmlns:a16="http://schemas.microsoft.com/office/drawing/2014/main" id="{4A126364-95AF-156C-03E2-49039BF5D3DF}"/>
              </a:ext>
            </a:extLst>
          </p:cNvPr>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bwMode="auto">
          <a:xfrm>
            <a:off x="8002588" y="2026509"/>
            <a:ext cx="3781338" cy="25185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ogo, company name&#10;&#10;Description automatically generated">
            <a:extLst>
              <a:ext uri="{FF2B5EF4-FFF2-40B4-BE49-F238E27FC236}">
                <a16:creationId xmlns:a16="http://schemas.microsoft.com/office/drawing/2014/main" id="{34D4B462-9C75-E30A-4A24-8AC27CD9E84B}"/>
              </a:ext>
            </a:extLst>
          </p:cNvPr>
          <p:cNvPicPr>
            <a:picLocks noChangeAspect="1"/>
          </p:cNvPicPr>
          <p:nvPr/>
        </p:nvPicPr>
        <p:blipFill>
          <a:blip r:embed="rId5"/>
          <a:stretch>
            <a:fillRect/>
          </a:stretch>
        </p:blipFill>
        <p:spPr>
          <a:xfrm>
            <a:off x="9266947" y="5934633"/>
            <a:ext cx="2743200" cy="727211"/>
          </a:xfrm>
          <a:prstGeom prst="rect">
            <a:avLst/>
          </a:prstGeom>
        </p:spPr>
      </p:pic>
    </p:spTree>
    <p:extLst>
      <p:ext uri="{BB962C8B-B14F-4D97-AF65-F5344CB8AC3E}">
        <p14:creationId xmlns:p14="http://schemas.microsoft.com/office/powerpoint/2010/main" val="4105302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F78F8F0E-3817-84EA-39E8-3CBDFC8A4D2D}"/>
              </a:ext>
            </a:extLst>
          </p:cNvPr>
          <p:cNvPicPr>
            <a:picLocks noChangeAspect="1"/>
          </p:cNvPicPr>
          <p:nvPr/>
        </p:nvPicPr>
        <p:blipFill>
          <a:blip r:embed="rId3"/>
          <a:stretch>
            <a:fillRect/>
          </a:stretch>
        </p:blipFill>
        <p:spPr>
          <a:xfrm>
            <a:off x="835933" y="1453206"/>
            <a:ext cx="4039017" cy="4223407"/>
          </a:xfrm>
          <a:prstGeom prst="rect">
            <a:avLst/>
          </a:prstGeom>
        </p:spPr>
      </p:pic>
      <p:pic>
        <p:nvPicPr>
          <p:cNvPr id="7" name="Billede 6">
            <a:extLst>
              <a:ext uri="{FF2B5EF4-FFF2-40B4-BE49-F238E27FC236}">
                <a16:creationId xmlns:a16="http://schemas.microsoft.com/office/drawing/2014/main" id="{7F8419AE-5F9A-5A6A-DA52-87E9E20CD013}"/>
              </a:ext>
            </a:extLst>
          </p:cNvPr>
          <p:cNvPicPr>
            <a:picLocks noChangeAspect="1"/>
          </p:cNvPicPr>
          <p:nvPr/>
        </p:nvPicPr>
        <p:blipFill>
          <a:blip r:embed="rId4"/>
          <a:stretch>
            <a:fillRect/>
          </a:stretch>
        </p:blipFill>
        <p:spPr>
          <a:xfrm>
            <a:off x="5264896" y="399021"/>
            <a:ext cx="3824924" cy="5279859"/>
          </a:xfrm>
          <a:prstGeom prst="rect">
            <a:avLst/>
          </a:prstGeom>
        </p:spPr>
      </p:pic>
      <p:sp>
        <p:nvSpPr>
          <p:cNvPr id="3" name="Titel 2">
            <a:extLst>
              <a:ext uri="{FF2B5EF4-FFF2-40B4-BE49-F238E27FC236}">
                <a16:creationId xmlns:a16="http://schemas.microsoft.com/office/drawing/2014/main" id="{CE735D23-3D9E-2914-3C08-831841168C68}"/>
              </a:ext>
            </a:extLst>
          </p:cNvPr>
          <p:cNvSpPr>
            <a:spLocks noGrp="1"/>
          </p:cNvSpPr>
          <p:nvPr>
            <p:ph type="title"/>
          </p:nvPr>
        </p:nvSpPr>
        <p:spPr/>
        <p:txBody>
          <a:bodyPr/>
          <a:lstStyle/>
          <a:p>
            <a:r>
              <a:rPr lang="da-DK" dirty="0">
                <a:latin typeface="Calibri"/>
                <a:cs typeface="Calibri"/>
              </a:rPr>
              <a:t>Klager til ICF</a:t>
            </a:r>
          </a:p>
        </p:txBody>
      </p:sp>
      <p:pic>
        <p:nvPicPr>
          <p:cNvPr id="4" name="Picture 4" descr="Logo, company name&#10;&#10;Description automatically generated">
            <a:extLst>
              <a:ext uri="{FF2B5EF4-FFF2-40B4-BE49-F238E27FC236}">
                <a16:creationId xmlns:a16="http://schemas.microsoft.com/office/drawing/2014/main" id="{A719F23A-54F0-849E-8D52-C15F75429331}"/>
              </a:ext>
            </a:extLst>
          </p:cNvPr>
          <p:cNvPicPr>
            <a:picLocks noChangeAspect="1"/>
          </p:cNvPicPr>
          <p:nvPr/>
        </p:nvPicPr>
        <p:blipFill>
          <a:blip r:embed="rId5"/>
          <a:stretch>
            <a:fillRect/>
          </a:stretch>
        </p:blipFill>
        <p:spPr>
          <a:xfrm>
            <a:off x="9266947" y="5934633"/>
            <a:ext cx="2743200" cy="727211"/>
          </a:xfrm>
          <a:prstGeom prst="rect">
            <a:avLst/>
          </a:prstGeom>
        </p:spPr>
      </p:pic>
    </p:spTree>
    <p:extLst>
      <p:ext uri="{BB962C8B-B14F-4D97-AF65-F5344CB8AC3E}">
        <p14:creationId xmlns:p14="http://schemas.microsoft.com/office/powerpoint/2010/main" val="16026556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19FBFF-6D7D-8022-8A33-F6BE86726511}"/>
              </a:ext>
            </a:extLst>
          </p:cNvPr>
          <p:cNvSpPr>
            <a:spLocks noGrp="1"/>
          </p:cNvSpPr>
          <p:nvPr>
            <p:ph type="title"/>
          </p:nvPr>
        </p:nvSpPr>
        <p:spPr/>
        <p:txBody>
          <a:bodyPr/>
          <a:lstStyle/>
          <a:p>
            <a:r>
              <a:rPr lang="da-DK" dirty="0">
                <a:latin typeface="Calibri"/>
                <a:cs typeface="Calibri"/>
              </a:rPr>
              <a:t>Nysgerrig efter mere?</a:t>
            </a:r>
          </a:p>
        </p:txBody>
      </p:sp>
      <p:pic>
        <p:nvPicPr>
          <p:cNvPr id="4" name="Billede 3">
            <a:extLst>
              <a:ext uri="{FF2B5EF4-FFF2-40B4-BE49-F238E27FC236}">
                <a16:creationId xmlns:a16="http://schemas.microsoft.com/office/drawing/2014/main" id="{A769F9C2-EE38-0207-7A0A-522FF72F4852}"/>
              </a:ext>
            </a:extLst>
          </p:cNvPr>
          <p:cNvPicPr>
            <a:picLocks noChangeAspect="1"/>
          </p:cNvPicPr>
          <p:nvPr/>
        </p:nvPicPr>
        <p:blipFill>
          <a:blip r:embed="rId3"/>
          <a:stretch>
            <a:fillRect/>
          </a:stretch>
        </p:blipFill>
        <p:spPr>
          <a:xfrm>
            <a:off x="8349937" y="1407167"/>
            <a:ext cx="3146725" cy="4323742"/>
          </a:xfrm>
          <a:prstGeom prst="rect">
            <a:avLst/>
          </a:prstGeom>
        </p:spPr>
      </p:pic>
      <p:sp>
        <p:nvSpPr>
          <p:cNvPr id="5" name="Tekstfelt 4">
            <a:extLst>
              <a:ext uri="{FF2B5EF4-FFF2-40B4-BE49-F238E27FC236}">
                <a16:creationId xmlns:a16="http://schemas.microsoft.com/office/drawing/2014/main" id="{4D9C5BE4-0EFC-C4B2-09B6-64FD29D2C4A7}"/>
              </a:ext>
            </a:extLst>
          </p:cNvPr>
          <p:cNvSpPr txBox="1"/>
          <p:nvPr/>
        </p:nvSpPr>
        <p:spPr>
          <a:xfrm>
            <a:off x="695338" y="1953211"/>
            <a:ext cx="7182854" cy="3724096"/>
          </a:xfrm>
          <a:prstGeom prst="rect">
            <a:avLst/>
          </a:prstGeom>
          <a:noFill/>
        </p:spPr>
        <p:txBody>
          <a:bodyPr wrap="square" rtlCol="0">
            <a:spAutoFit/>
          </a:bodyPr>
          <a:lstStyle/>
          <a:p>
            <a:pPr algn="ctr"/>
            <a:r>
              <a:rPr lang="da-DK" sz="3600" dirty="0"/>
              <a:t>Kom til workshop i </a:t>
            </a:r>
          </a:p>
          <a:p>
            <a:pPr algn="ctr"/>
            <a:endParaRPr lang="da-DK" sz="3600" dirty="0"/>
          </a:p>
          <a:p>
            <a:r>
              <a:rPr lang="da-DK" sz="2800" dirty="0"/>
              <a:t>Netværk Sjælland: 16. november kl. 15-18</a:t>
            </a:r>
          </a:p>
          <a:p>
            <a:endParaRPr lang="da-DK" sz="2800" dirty="0"/>
          </a:p>
          <a:p>
            <a:r>
              <a:rPr lang="da-DK" sz="2800" dirty="0"/>
              <a:t>Netværk Jylland/Fyn: 30. november kl. 15-18</a:t>
            </a:r>
          </a:p>
          <a:p>
            <a:endParaRPr lang="da-DK" sz="2800" dirty="0"/>
          </a:p>
          <a:p>
            <a:endParaRPr lang="da-DK" sz="2800" dirty="0"/>
          </a:p>
          <a:p>
            <a:r>
              <a:rPr lang="da-DK" sz="2400" dirty="0"/>
              <a:t>For nuværende og (snart) kommende medlemmer af ICF</a:t>
            </a:r>
          </a:p>
        </p:txBody>
      </p:sp>
      <p:pic>
        <p:nvPicPr>
          <p:cNvPr id="6" name="Picture 4" descr="Logo, company name&#10;&#10;Description automatically generated">
            <a:extLst>
              <a:ext uri="{FF2B5EF4-FFF2-40B4-BE49-F238E27FC236}">
                <a16:creationId xmlns:a16="http://schemas.microsoft.com/office/drawing/2014/main" id="{FDD5374B-764B-3359-F316-7A2AF1E177B8}"/>
              </a:ext>
            </a:extLst>
          </p:cNvPr>
          <p:cNvPicPr>
            <a:picLocks noChangeAspect="1"/>
          </p:cNvPicPr>
          <p:nvPr/>
        </p:nvPicPr>
        <p:blipFill>
          <a:blip r:embed="rId4"/>
          <a:stretch>
            <a:fillRect/>
          </a:stretch>
        </p:blipFill>
        <p:spPr>
          <a:xfrm>
            <a:off x="9266947" y="5934633"/>
            <a:ext cx="2743200" cy="727211"/>
          </a:xfrm>
          <a:prstGeom prst="rect">
            <a:avLst/>
          </a:prstGeom>
        </p:spPr>
      </p:pic>
    </p:spTree>
    <p:extLst>
      <p:ext uri="{BB962C8B-B14F-4D97-AF65-F5344CB8AC3E}">
        <p14:creationId xmlns:p14="http://schemas.microsoft.com/office/powerpoint/2010/main" val="1326907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93CBDB66-1A66-ED5F-2F02-BAB2858EA141}"/>
              </a:ext>
            </a:extLst>
          </p:cNvPr>
          <p:cNvPicPr>
            <a:picLocks noChangeAspect="1"/>
          </p:cNvPicPr>
          <p:nvPr/>
        </p:nvPicPr>
        <p:blipFill>
          <a:blip r:embed="rId2"/>
          <a:stretch>
            <a:fillRect/>
          </a:stretch>
        </p:blipFill>
        <p:spPr>
          <a:xfrm>
            <a:off x="3017537" y="634771"/>
            <a:ext cx="5360343" cy="3830284"/>
          </a:xfrm>
          <a:prstGeom prst="rect">
            <a:avLst/>
          </a:prstGeom>
        </p:spPr>
      </p:pic>
      <p:sp>
        <p:nvSpPr>
          <p:cNvPr id="8" name="Tekstfelt 7">
            <a:extLst>
              <a:ext uri="{FF2B5EF4-FFF2-40B4-BE49-F238E27FC236}">
                <a16:creationId xmlns:a16="http://schemas.microsoft.com/office/drawing/2014/main" id="{C3F09D8B-B38C-42BD-4172-385FA866BAC6}"/>
              </a:ext>
            </a:extLst>
          </p:cNvPr>
          <p:cNvSpPr txBox="1"/>
          <p:nvPr/>
        </p:nvSpPr>
        <p:spPr>
          <a:xfrm>
            <a:off x="3013591" y="4850352"/>
            <a:ext cx="5364289" cy="707886"/>
          </a:xfrm>
          <a:prstGeom prst="rect">
            <a:avLst/>
          </a:prstGeom>
          <a:noFill/>
        </p:spPr>
        <p:txBody>
          <a:bodyPr wrap="none" rtlCol="0">
            <a:spAutoFit/>
          </a:bodyPr>
          <a:lstStyle/>
          <a:p>
            <a:r>
              <a:rPr lang="da-DK" sz="4000" dirty="0"/>
              <a:t>Hvad tager I med herfra?</a:t>
            </a:r>
          </a:p>
        </p:txBody>
      </p:sp>
      <p:pic>
        <p:nvPicPr>
          <p:cNvPr id="3" name="Picture 4" descr="Logo, company name&#10;&#10;Description automatically generated">
            <a:extLst>
              <a:ext uri="{FF2B5EF4-FFF2-40B4-BE49-F238E27FC236}">
                <a16:creationId xmlns:a16="http://schemas.microsoft.com/office/drawing/2014/main" id="{828A74F3-C7C6-AFE9-BB6A-379A22E3DAF0}"/>
              </a:ext>
            </a:extLst>
          </p:cNvPr>
          <p:cNvPicPr>
            <a:picLocks noChangeAspect="1"/>
          </p:cNvPicPr>
          <p:nvPr/>
        </p:nvPicPr>
        <p:blipFill>
          <a:blip r:embed="rId3"/>
          <a:stretch>
            <a:fillRect/>
          </a:stretch>
        </p:blipFill>
        <p:spPr>
          <a:xfrm>
            <a:off x="9266947" y="5934633"/>
            <a:ext cx="2743200" cy="727211"/>
          </a:xfrm>
          <a:prstGeom prst="rect">
            <a:avLst/>
          </a:prstGeom>
        </p:spPr>
      </p:pic>
    </p:spTree>
    <p:extLst>
      <p:ext uri="{BB962C8B-B14F-4D97-AF65-F5344CB8AC3E}">
        <p14:creationId xmlns:p14="http://schemas.microsoft.com/office/powerpoint/2010/main" val="2624198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80C895AA-942B-826B-8536-869984D3479D}"/>
              </a:ext>
            </a:extLst>
          </p:cNvPr>
          <p:cNvSpPr txBox="1"/>
          <p:nvPr/>
        </p:nvSpPr>
        <p:spPr>
          <a:xfrm>
            <a:off x="1790890" y="1984288"/>
            <a:ext cx="3888528" cy="3553581"/>
          </a:xfrm>
          <a:prstGeom prst="rect">
            <a:avLst/>
          </a:prstGeom>
        </p:spPr>
        <p:txBody>
          <a:bodyPr vert="horz" lIns="91440" tIns="45720" rIns="91440" bIns="45720" rtlCol="0">
            <a:normAutofit fontScale="92500"/>
          </a:bodyPr>
          <a:lstStyle/>
          <a:p>
            <a:pPr>
              <a:lnSpc>
                <a:spcPct val="90000"/>
              </a:lnSpc>
              <a:spcAft>
                <a:spcPts val="600"/>
              </a:spcAft>
            </a:pPr>
            <a:br>
              <a:rPr lang="en-US" sz="2000" dirty="0"/>
            </a:br>
            <a:r>
              <a:rPr lang="en-US" sz="3300" b="0" i="0" dirty="0">
                <a:effectLst/>
              </a:rPr>
              <a:t>Her </a:t>
            </a:r>
            <a:r>
              <a:rPr lang="en-US" sz="3300" b="0" i="0" dirty="0" err="1">
                <a:effectLst/>
              </a:rPr>
              <a:t>sidder</a:t>
            </a:r>
            <a:r>
              <a:rPr lang="en-US" sz="3300" b="0" i="0" dirty="0">
                <a:effectLst/>
              </a:rPr>
              <a:t> man </a:t>
            </a:r>
            <a:r>
              <a:rPr lang="en-US" sz="3300" b="0" i="0" dirty="0" err="1">
                <a:effectLst/>
              </a:rPr>
              <a:t>og</a:t>
            </a:r>
            <a:r>
              <a:rPr lang="en-US" sz="3300" b="0" i="0" dirty="0">
                <a:effectLst/>
              </a:rPr>
              <a:t> </a:t>
            </a:r>
            <a:r>
              <a:rPr lang="en-US" sz="3300" b="0" i="0" dirty="0" err="1">
                <a:effectLst/>
              </a:rPr>
              <a:t>hører</a:t>
            </a:r>
            <a:r>
              <a:rPr lang="en-US" sz="3300" b="0" i="0" dirty="0">
                <a:effectLst/>
              </a:rPr>
              <a:t> </a:t>
            </a:r>
            <a:r>
              <a:rPr lang="en-US" sz="3300" b="0" i="0" dirty="0" err="1">
                <a:effectLst/>
              </a:rPr>
              <a:t>paa</a:t>
            </a:r>
            <a:r>
              <a:rPr lang="en-US" sz="3300" b="0" i="0" dirty="0">
                <a:effectLst/>
              </a:rPr>
              <a:t> det </a:t>
            </a:r>
            <a:r>
              <a:rPr lang="en-US" sz="3300" b="0" i="0" dirty="0" err="1">
                <a:effectLst/>
              </a:rPr>
              <a:t>Sludder</a:t>
            </a:r>
            <a:r>
              <a:rPr lang="en-US" sz="3300" b="0" i="0" dirty="0">
                <a:effectLst/>
              </a:rPr>
              <a:t> - </a:t>
            </a:r>
            <a:r>
              <a:rPr lang="en-US" sz="3300" b="0" i="0" dirty="0" err="1">
                <a:effectLst/>
              </a:rPr>
              <a:t>og</a:t>
            </a:r>
            <a:r>
              <a:rPr lang="en-US" sz="3300" b="0" i="0" dirty="0">
                <a:effectLst/>
              </a:rPr>
              <a:t> </a:t>
            </a:r>
            <a:r>
              <a:rPr lang="en-US" sz="3300" b="0" i="0" dirty="0" err="1">
                <a:effectLst/>
              </a:rPr>
              <a:t>saa</a:t>
            </a:r>
            <a:r>
              <a:rPr lang="en-US" sz="3300" b="0" i="0" dirty="0">
                <a:effectLst/>
              </a:rPr>
              <a:t> </a:t>
            </a:r>
            <a:r>
              <a:rPr lang="en-US" sz="3300" b="0" i="0" dirty="0" err="1">
                <a:effectLst/>
              </a:rPr>
              <a:t>skal</a:t>
            </a:r>
            <a:r>
              <a:rPr lang="en-US" sz="3300" b="0" i="0" dirty="0">
                <a:effectLst/>
              </a:rPr>
              <a:t> man oven </a:t>
            </a:r>
            <a:r>
              <a:rPr lang="en-US" sz="3300" b="0" i="0" dirty="0" err="1">
                <a:effectLst/>
              </a:rPr>
              <a:t>i</a:t>
            </a:r>
            <a:r>
              <a:rPr lang="en-US" sz="3300" b="0" i="0" dirty="0">
                <a:effectLst/>
              </a:rPr>
              <a:t> </a:t>
            </a:r>
            <a:r>
              <a:rPr lang="en-US" sz="3300" b="0" i="0" dirty="0" err="1">
                <a:effectLst/>
              </a:rPr>
              <a:t>købet</a:t>
            </a:r>
            <a:r>
              <a:rPr lang="en-US" sz="3300" b="0" i="0" dirty="0">
                <a:effectLst/>
              </a:rPr>
              <a:t> se </a:t>
            </a:r>
            <a:r>
              <a:rPr lang="en-US" sz="3300" b="0" i="0" dirty="0" err="1">
                <a:effectLst/>
              </a:rPr>
              <a:t>aandfuld</a:t>
            </a:r>
            <a:r>
              <a:rPr lang="en-US" sz="3300" b="0" i="0" dirty="0">
                <a:effectLst/>
              </a:rPr>
              <a:t> </a:t>
            </a:r>
            <a:r>
              <a:rPr lang="en-US" sz="3300" b="0" i="0" dirty="0" err="1">
                <a:effectLst/>
              </a:rPr>
              <a:t>ud</a:t>
            </a:r>
            <a:r>
              <a:rPr lang="en-US" sz="3300" b="0" i="0" dirty="0">
                <a:effectLst/>
              </a:rPr>
              <a:t>!</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en-US" sz="2000" dirty="0"/>
              <a:t>			</a:t>
            </a:r>
          </a:p>
          <a:p>
            <a:pPr>
              <a:lnSpc>
                <a:spcPct val="90000"/>
              </a:lnSpc>
              <a:spcAft>
                <a:spcPts val="600"/>
              </a:spcAft>
            </a:pPr>
            <a:r>
              <a:rPr lang="en-US" sz="2000" dirty="0"/>
              <a:t>Robert Storm Petersen (1882-1949)</a:t>
            </a:r>
          </a:p>
        </p:txBody>
      </p:sp>
      <p:pic>
        <p:nvPicPr>
          <p:cNvPr id="5" name="Billede 4">
            <a:extLst>
              <a:ext uri="{FF2B5EF4-FFF2-40B4-BE49-F238E27FC236}">
                <a16:creationId xmlns:a16="http://schemas.microsoft.com/office/drawing/2014/main" id="{DBD19A34-E334-A005-1C09-E32D0AF60E37}"/>
              </a:ext>
            </a:extLst>
          </p:cNvPr>
          <p:cNvPicPr>
            <a:picLocks noChangeAspect="1"/>
          </p:cNvPicPr>
          <p:nvPr/>
        </p:nvPicPr>
        <p:blipFill>
          <a:blip r:embed="rId3"/>
          <a:stretch>
            <a:fillRect/>
          </a:stretch>
        </p:blipFill>
        <p:spPr>
          <a:xfrm>
            <a:off x="7753675" y="1305099"/>
            <a:ext cx="3615495" cy="4247802"/>
          </a:xfrm>
          <a:prstGeom prst="rect">
            <a:avLst/>
          </a:prstGeom>
        </p:spPr>
      </p:pic>
      <p:sp>
        <p:nvSpPr>
          <p:cNvPr id="2" name="Tekstfelt 1">
            <a:extLst>
              <a:ext uri="{FF2B5EF4-FFF2-40B4-BE49-F238E27FC236}">
                <a16:creationId xmlns:a16="http://schemas.microsoft.com/office/drawing/2014/main" id="{0DA17DE6-4934-5962-2912-2604497B78F8}"/>
              </a:ext>
            </a:extLst>
          </p:cNvPr>
          <p:cNvSpPr txBox="1"/>
          <p:nvPr/>
        </p:nvSpPr>
        <p:spPr>
          <a:xfrm>
            <a:off x="1058779" y="782053"/>
            <a:ext cx="4211281" cy="1015663"/>
          </a:xfrm>
          <a:prstGeom prst="rect">
            <a:avLst/>
          </a:prstGeom>
          <a:noFill/>
        </p:spPr>
        <p:txBody>
          <a:bodyPr wrap="none" rtlCol="0">
            <a:spAutoFit/>
          </a:bodyPr>
          <a:lstStyle/>
          <a:p>
            <a:r>
              <a:rPr lang="da-DK" sz="6000" dirty="0">
                <a:solidFill>
                  <a:srgbClr val="FF0000"/>
                </a:solidFill>
              </a:rPr>
              <a:t>Velkommen!</a:t>
            </a:r>
            <a:endParaRPr lang="da-DK" dirty="0">
              <a:solidFill>
                <a:srgbClr val="FF0000"/>
              </a:solidFill>
            </a:endParaRPr>
          </a:p>
        </p:txBody>
      </p:sp>
      <p:pic>
        <p:nvPicPr>
          <p:cNvPr id="6" name="Picture 4" descr="Logo, company name&#10;&#10;Description automatically generated">
            <a:extLst>
              <a:ext uri="{FF2B5EF4-FFF2-40B4-BE49-F238E27FC236}">
                <a16:creationId xmlns:a16="http://schemas.microsoft.com/office/drawing/2014/main" id="{EEC35DCF-4E9B-6F4E-9D58-8AEA51503437}"/>
              </a:ext>
            </a:extLst>
          </p:cNvPr>
          <p:cNvPicPr>
            <a:picLocks noChangeAspect="1"/>
          </p:cNvPicPr>
          <p:nvPr/>
        </p:nvPicPr>
        <p:blipFill>
          <a:blip r:embed="rId4"/>
          <a:stretch>
            <a:fillRect/>
          </a:stretch>
        </p:blipFill>
        <p:spPr>
          <a:xfrm>
            <a:off x="9266947" y="5934633"/>
            <a:ext cx="2743200" cy="727211"/>
          </a:xfrm>
          <a:prstGeom prst="rect">
            <a:avLst/>
          </a:prstGeom>
        </p:spPr>
      </p:pic>
    </p:spTree>
    <p:extLst>
      <p:ext uri="{BB962C8B-B14F-4D97-AF65-F5344CB8AC3E}">
        <p14:creationId xmlns:p14="http://schemas.microsoft.com/office/powerpoint/2010/main" val="3190618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5" name="Tekstfelt 4">
            <a:extLst>
              <a:ext uri="{FF2B5EF4-FFF2-40B4-BE49-F238E27FC236}">
                <a16:creationId xmlns:a16="http://schemas.microsoft.com/office/drawing/2014/main" id="{0CE5CB22-51A7-EC64-F136-998DCD2A84B6}"/>
              </a:ext>
            </a:extLst>
          </p:cNvPr>
          <p:cNvSpPr txBox="1"/>
          <p:nvPr/>
        </p:nvSpPr>
        <p:spPr>
          <a:xfrm>
            <a:off x="5962785" y="1334529"/>
            <a:ext cx="5550243" cy="4830077"/>
          </a:xfrm>
          <a:prstGeom prst="rect">
            <a:avLst/>
          </a:prstGeom>
        </p:spPr>
        <p:txBody>
          <a:bodyPr vert="horz" lIns="91440" tIns="45720" rIns="91440" bIns="45720" rtlCol="0">
            <a:normAutofit/>
          </a:bodyPr>
          <a:lstStyle/>
          <a:p>
            <a:pPr>
              <a:lnSpc>
                <a:spcPct val="90000"/>
              </a:lnSpc>
              <a:spcAft>
                <a:spcPts val="600"/>
              </a:spcAft>
            </a:pPr>
            <a:r>
              <a:rPr lang="en-US" sz="4000" b="1" i="0" dirty="0">
                <a:effectLst/>
              </a:rPr>
              <a:t>Dette er nu </a:t>
            </a:r>
            <a:r>
              <a:rPr lang="en-US" sz="4000" b="1" i="0" dirty="0" err="1">
                <a:effectLst/>
              </a:rPr>
              <a:t>engang</a:t>
            </a:r>
            <a:r>
              <a:rPr lang="en-US" sz="4000" b="1" i="0" dirty="0">
                <a:effectLst/>
              </a:rPr>
              <a:t> mine </a:t>
            </a:r>
            <a:r>
              <a:rPr lang="en-US" sz="4000" b="1" i="0" dirty="0" err="1">
                <a:effectLst/>
              </a:rPr>
              <a:t>principper</a:t>
            </a:r>
            <a:r>
              <a:rPr lang="en-US" sz="4000" b="1" i="0" dirty="0">
                <a:effectLst/>
              </a:rPr>
              <a:t>. </a:t>
            </a:r>
            <a:r>
              <a:rPr lang="en-US" sz="4000" b="1" i="0" dirty="0" err="1">
                <a:effectLst/>
              </a:rPr>
              <a:t>Hvis</a:t>
            </a:r>
            <a:r>
              <a:rPr lang="en-US" sz="4000" b="1" i="0" dirty="0">
                <a:effectLst/>
              </a:rPr>
              <a:t> du </a:t>
            </a:r>
            <a:r>
              <a:rPr lang="en-US" sz="4000" b="1" i="0" dirty="0" err="1">
                <a:effectLst/>
              </a:rPr>
              <a:t>ikke</a:t>
            </a:r>
            <a:r>
              <a:rPr lang="en-US" sz="4000" b="1" i="0" dirty="0">
                <a:effectLst/>
              </a:rPr>
              <a:t> </a:t>
            </a:r>
            <a:r>
              <a:rPr lang="en-US" sz="4000" b="1" i="0" dirty="0" err="1">
                <a:effectLst/>
              </a:rPr>
              <a:t>bryder</a:t>
            </a:r>
            <a:r>
              <a:rPr lang="en-US" sz="4000" b="1" i="0" dirty="0">
                <a:effectLst/>
              </a:rPr>
              <a:t> dig om dem, </a:t>
            </a:r>
            <a:r>
              <a:rPr lang="en-US" sz="4000" b="1" i="0" dirty="0" err="1">
                <a:effectLst/>
              </a:rPr>
              <a:t>har</a:t>
            </a:r>
            <a:r>
              <a:rPr lang="en-US" sz="4000" b="1" i="0" dirty="0">
                <a:effectLst/>
              </a:rPr>
              <a:t> </a:t>
            </a:r>
            <a:r>
              <a:rPr lang="en-US" sz="4000" b="1" i="0" dirty="0" err="1">
                <a:effectLst/>
              </a:rPr>
              <a:t>jeg</a:t>
            </a:r>
            <a:r>
              <a:rPr lang="en-US" sz="4000" b="1" i="0" dirty="0">
                <a:effectLst/>
              </a:rPr>
              <a:t> </a:t>
            </a:r>
            <a:r>
              <a:rPr lang="en-US" sz="4000" b="1" i="0" dirty="0" err="1">
                <a:effectLst/>
              </a:rPr>
              <a:t>andre</a:t>
            </a:r>
            <a:r>
              <a:rPr lang="en-US" sz="4000" b="1" dirty="0"/>
              <a:t>.”</a:t>
            </a:r>
          </a:p>
          <a:p>
            <a:pPr>
              <a:lnSpc>
                <a:spcPct val="90000"/>
              </a:lnSpc>
              <a:spcAft>
                <a:spcPts val="600"/>
              </a:spcAft>
            </a:pPr>
            <a:r>
              <a:rPr lang="en-US" sz="2000" b="1" i="0" dirty="0">
                <a:effectLst/>
              </a:rPr>
              <a:t>		</a:t>
            </a:r>
          </a:p>
          <a:p>
            <a:pPr>
              <a:lnSpc>
                <a:spcPct val="90000"/>
              </a:lnSpc>
              <a:spcAft>
                <a:spcPts val="600"/>
              </a:spcAft>
            </a:pPr>
            <a:endParaRPr lang="en-US" sz="2000" b="1" dirty="0"/>
          </a:p>
          <a:p>
            <a:pPr>
              <a:lnSpc>
                <a:spcPct val="90000"/>
              </a:lnSpc>
              <a:spcAft>
                <a:spcPts val="600"/>
              </a:spcAft>
            </a:pPr>
            <a:r>
              <a:rPr lang="en-US" sz="2000" i="0" dirty="0">
                <a:effectLst/>
              </a:rPr>
              <a:t>Groucho Marx (1890-1977)</a:t>
            </a:r>
            <a:endParaRPr lang="en-US" sz="2000" dirty="0"/>
          </a:p>
        </p:txBody>
      </p:sp>
      <p:pic>
        <p:nvPicPr>
          <p:cNvPr id="7" name="Billede 6">
            <a:extLst>
              <a:ext uri="{FF2B5EF4-FFF2-40B4-BE49-F238E27FC236}">
                <a16:creationId xmlns:a16="http://schemas.microsoft.com/office/drawing/2014/main" id="{2458B0FD-0E45-5F7E-5919-93A5A84C5D82}"/>
              </a:ext>
            </a:extLst>
          </p:cNvPr>
          <p:cNvPicPr>
            <a:picLocks noChangeAspect="1"/>
          </p:cNvPicPr>
          <p:nvPr/>
        </p:nvPicPr>
        <p:blipFill>
          <a:blip r:embed="rId3"/>
          <a:stretch>
            <a:fillRect/>
          </a:stretch>
        </p:blipFill>
        <p:spPr>
          <a:xfrm>
            <a:off x="952993" y="564730"/>
            <a:ext cx="4056799" cy="5599876"/>
          </a:xfrm>
          <a:prstGeom prst="rect">
            <a:avLst/>
          </a:prstGeom>
        </p:spPr>
      </p:pic>
      <p:pic>
        <p:nvPicPr>
          <p:cNvPr id="3" name="Picture 4" descr="Logo, company name&#10;&#10;Description automatically generated">
            <a:extLst>
              <a:ext uri="{FF2B5EF4-FFF2-40B4-BE49-F238E27FC236}">
                <a16:creationId xmlns:a16="http://schemas.microsoft.com/office/drawing/2014/main" id="{926E7060-5884-89E7-AFA5-1E66F5814683}"/>
              </a:ext>
            </a:extLst>
          </p:cNvPr>
          <p:cNvPicPr>
            <a:picLocks noChangeAspect="1"/>
          </p:cNvPicPr>
          <p:nvPr/>
        </p:nvPicPr>
        <p:blipFill>
          <a:blip r:embed="rId4"/>
          <a:stretch>
            <a:fillRect/>
          </a:stretch>
        </p:blipFill>
        <p:spPr>
          <a:xfrm>
            <a:off x="9266947" y="5934633"/>
            <a:ext cx="2743200" cy="727211"/>
          </a:xfrm>
          <a:prstGeom prst="rect">
            <a:avLst/>
          </a:prstGeom>
        </p:spPr>
      </p:pic>
    </p:spTree>
    <p:extLst>
      <p:ext uri="{BB962C8B-B14F-4D97-AF65-F5344CB8AC3E}">
        <p14:creationId xmlns:p14="http://schemas.microsoft.com/office/powerpoint/2010/main" val="3075398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D7516E-A3AC-A688-B3DA-8CB610DACFD5}"/>
              </a:ext>
            </a:extLst>
          </p:cNvPr>
          <p:cNvSpPr>
            <a:spLocks noGrp="1"/>
          </p:cNvSpPr>
          <p:nvPr>
            <p:ph type="title"/>
          </p:nvPr>
        </p:nvSpPr>
        <p:spPr/>
        <p:txBody>
          <a:bodyPr/>
          <a:lstStyle/>
          <a:p>
            <a:r>
              <a:rPr lang="da-DK" dirty="0"/>
              <a:t>Hvad er etik?</a:t>
            </a:r>
          </a:p>
        </p:txBody>
      </p:sp>
      <p:sp>
        <p:nvSpPr>
          <p:cNvPr id="3" name="Pladsholder til indhold 2">
            <a:extLst>
              <a:ext uri="{FF2B5EF4-FFF2-40B4-BE49-F238E27FC236}">
                <a16:creationId xmlns:a16="http://schemas.microsoft.com/office/drawing/2014/main" id="{92F74FBA-0711-0717-5A2D-9DA0C218430D}"/>
              </a:ext>
            </a:extLst>
          </p:cNvPr>
          <p:cNvSpPr>
            <a:spLocks noGrp="1"/>
          </p:cNvSpPr>
          <p:nvPr>
            <p:ph sz="half" idx="1"/>
          </p:nvPr>
        </p:nvSpPr>
        <p:spPr/>
        <p:txBody>
          <a:bodyPr>
            <a:normAutofit/>
          </a:bodyPr>
          <a:lstStyle/>
          <a:p>
            <a:r>
              <a:rPr lang="da-DK" b="0" i="0" dirty="0">
                <a:solidFill>
                  <a:srgbClr val="4D5156"/>
                </a:solidFill>
                <a:effectLst/>
                <a:latin typeface="Google Sans"/>
              </a:rPr>
              <a:t> </a:t>
            </a:r>
            <a:endParaRPr lang="da-DK" b="1" dirty="0"/>
          </a:p>
        </p:txBody>
      </p:sp>
      <p:sp>
        <p:nvSpPr>
          <p:cNvPr id="4" name="Pladsholder til indhold 3">
            <a:extLst>
              <a:ext uri="{FF2B5EF4-FFF2-40B4-BE49-F238E27FC236}">
                <a16:creationId xmlns:a16="http://schemas.microsoft.com/office/drawing/2014/main" id="{DF86A66C-712D-68D0-CC25-F41DB6EEFF7F}"/>
              </a:ext>
            </a:extLst>
          </p:cNvPr>
          <p:cNvSpPr>
            <a:spLocks noGrp="1"/>
          </p:cNvSpPr>
          <p:nvPr>
            <p:ph sz="half" idx="2"/>
          </p:nvPr>
        </p:nvSpPr>
        <p:spPr>
          <a:xfrm>
            <a:off x="6172200" y="1211476"/>
            <a:ext cx="5181600" cy="4351338"/>
          </a:xfrm>
        </p:spPr>
        <p:txBody>
          <a:bodyPr vert="horz" lIns="91440" tIns="45720" rIns="91440" bIns="45720" rtlCol="0" anchor="t">
            <a:normAutofit/>
          </a:bodyPr>
          <a:lstStyle/>
          <a:p>
            <a:r>
              <a:rPr lang="da-DK" dirty="0"/>
              <a:t>Ordet</a:t>
            </a:r>
            <a:r>
              <a:rPr lang="da-DK" b="0" i="0" dirty="0">
                <a:effectLst/>
                <a:latin typeface="Calibri"/>
                <a:cs typeface="Calibri"/>
              </a:rPr>
              <a:t> </a:t>
            </a:r>
            <a:r>
              <a:rPr lang="da-DK" b="1" i="0" dirty="0">
                <a:effectLst/>
                <a:latin typeface="Calibri"/>
                <a:cs typeface="Calibri"/>
              </a:rPr>
              <a:t>etik</a:t>
            </a:r>
            <a:r>
              <a:rPr lang="da-DK" b="0" i="0" dirty="0">
                <a:effectLst/>
                <a:latin typeface="Calibri"/>
                <a:cs typeface="Calibri"/>
              </a:rPr>
              <a:t> bruges om </a:t>
            </a:r>
            <a:r>
              <a:rPr lang="da-DK" i="0" u="sng" dirty="0">
                <a:effectLst/>
                <a:latin typeface="Calibri"/>
                <a:cs typeface="Calibri"/>
              </a:rPr>
              <a:t>overvejelser</a:t>
            </a:r>
            <a:r>
              <a:rPr lang="da-DK" b="0" i="0" dirty="0">
                <a:effectLst/>
                <a:latin typeface="Calibri"/>
                <a:cs typeface="Calibri"/>
              </a:rPr>
              <a:t> over eller </a:t>
            </a:r>
            <a:r>
              <a:rPr lang="da-DK" b="0" i="0" u="sng" dirty="0">
                <a:effectLst/>
                <a:latin typeface="Calibri"/>
                <a:cs typeface="Calibri"/>
              </a:rPr>
              <a:t>undersøgelser</a:t>
            </a:r>
            <a:r>
              <a:rPr lang="da-DK" b="0" i="0" dirty="0">
                <a:effectLst/>
                <a:latin typeface="Calibri"/>
                <a:cs typeface="Calibri"/>
              </a:rPr>
              <a:t> af </a:t>
            </a:r>
            <a:r>
              <a:rPr lang="da-DK" dirty="0">
                <a:latin typeface="Calibri"/>
                <a:cs typeface="Calibri"/>
              </a:rPr>
              <a:t>moralens grundlag eller </a:t>
            </a:r>
            <a:r>
              <a:rPr lang="da-DK" b="0" i="0" dirty="0">
                <a:effectLst/>
                <a:latin typeface="Calibri"/>
                <a:cs typeface="Calibri"/>
              </a:rPr>
              <a:t>moralske normer.</a:t>
            </a:r>
          </a:p>
          <a:p>
            <a:r>
              <a:rPr lang="da-DK" b="0" i="0" dirty="0">
                <a:effectLst/>
                <a:latin typeface="Calibri"/>
                <a:cs typeface="Calibri"/>
              </a:rPr>
              <a:t>Etik anvendes normalt om </a:t>
            </a:r>
            <a:r>
              <a:rPr lang="da-DK" b="0" i="0" u="sng" dirty="0">
                <a:effectLst/>
                <a:latin typeface="Calibri"/>
                <a:cs typeface="Calibri"/>
              </a:rPr>
              <a:t>filosofiske grundregler </a:t>
            </a:r>
            <a:r>
              <a:rPr lang="da-DK" b="0" i="0" dirty="0">
                <a:effectLst/>
                <a:latin typeface="Calibri"/>
                <a:cs typeface="Calibri"/>
              </a:rPr>
              <a:t>for ønskelig menneskelig adfærd.</a:t>
            </a:r>
          </a:p>
          <a:p>
            <a:r>
              <a:rPr lang="da-DK" b="0" i="0" dirty="0">
                <a:effectLst/>
                <a:latin typeface="Calibri"/>
                <a:cs typeface="Calibri"/>
              </a:rPr>
              <a:t>Man taler typisk om tre forskellige opfattelser af etik: </a:t>
            </a:r>
            <a:r>
              <a:rPr lang="da-DK" b="0" i="0" u="sng" dirty="0">
                <a:effectLst/>
                <a:latin typeface="Calibri"/>
                <a:cs typeface="Calibri"/>
              </a:rPr>
              <a:t>nytteetik, dydsetik og pligtetik</a:t>
            </a:r>
            <a:r>
              <a:rPr lang="da-DK" b="0" i="0" dirty="0">
                <a:effectLst/>
                <a:latin typeface="Calibri"/>
                <a:cs typeface="Calibri"/>
              </a:rPr>
              <a:t>.</a:t>
            </a:r>
          </a:p>
          <a:p>
            <a:endParaRPr lang="da-DK" dirty="0"/>
          </a:p>
        </p:txBody>
      </p:sp>
      <p:pic>
        <p:nvPicPr>
          <p:cNvPr id="6" name="Billede 5">
            <a:extLst>
              <a:ext uri="{FF2B5EF4-FFF2-40B4-BE49-F238E27FC236}">
                <a16:creationId xmlns:a16="http://schemas.microsoft.com/office/drawing/2014/main" id="{1B97808A-23C7-2D2E-6567-65351D898DFD}"/>
              </a:ext>
            </a:extLst>
          </p:cNvPr>
          <p:cNvPicPr>
            <a:picLocks noChangeAspect="1"/>
          </p:cNvPicPr>
          <p:nvPr/>
        </p:nvPicPr>
        <p:blipFill>
          <a:blip r:embed="rId3"/>
          <a:stretch>
            <a:fillRect/>
          </a:stretch>
        </p:blipFill>
        <p:spPr>
          <a:xfrm>
            <a:off x="955151" y="1690688"/>
            <a:ext cx="3683189" cy="4007056"/>
          </a:xfrm>
          <a:prstGeom prst="rect">
            <a:avLst/>
          </a:prstGeom>
        </p:spPr>
      </p:pic>
      <p:pic>
        <p:nvPicPr>
          <p:cNvPr id="7" name="Picture 4" descr="Logo, company name&#10;&#10;Description automatically generated">
            <a:extLst>
              <a:ext uri="{FF2B5EF4-FFF2-40B4-BE49-F238E27FC236}">
                <a16:creationId xmlns:a16="http://schemas.microsoft.com/office/drawing/2014/main" id="{EC7622F1-0A64-0B48-A92C-920754B03033}"/>
              </a:ext>
            </a:extLst>
          </p:cNvPr>
          <p:cNvPicPr>
            <a:picLocks noChangeAspect="1"/>
          </p:cNvPicPr>
          <p:nvPr/>
        </p:nvPicPr>
        <p:blipFill>
          <a:blip r:embed="rId4"/>
          <a:stretch>
            <a:fillRect/>
          </a:stretch>
        </p:blipFill>
        <p:spPr>
          <a:xfrm>
            <a:off x="9266947" y="5934633"/>
            <a:ext cx="2743200" cy="727211"/>
          </a:xfrm>
          <a:prstGeom prst="rect">
            <a:avLst/>
          </a:prstGeom>
        </p:spPr>
      </p:pic>
    </p:spTree>
    <p:extLst>
      <p:ext uri="{BB962C8B-B14F-4D97-AF65-F5344CB8AC3E}">
        <p14:creationId xmlns:p14="http://schemas.microsoft.com/office/powerpoint/2010/main" val="880517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E55136-6465-8E4E-729E-B6018D7F46E0}"/>
              </a:ext>
            </a:extLst>
          </p:cNvPr>
          <p:cNvSpPr>
            <a:spLocks noGrp="1"/>
          </p:cNvSpPr>
          <p:nvPr>
            <p:ph type="title"/>
          </p:nvPr>
        </p:nvSpPr>
        <p:spPr/>
        <p:txBody>
          <a:bodyPr/>
          <a:lstStyle/>
          <a:p>
            <a:r>
              <a:rPr lang="da-DK" dirty="0">
                <a:latin typeface="Calibri"/>
                <a:cs typeface="Calibri"/>
              </a:rPr>
              <a:t>Tre opfattelser af etik: Nytteetik</a:t>
            </a:r>
          </a:p>
        </p:txBody>
      </p:sp>
      <p:sp>
        <p:nvSpPr>
          <p:cNvPr id="3" name="Pladsholder til indhold 2">
            <a:extLst>
              <a:ext uri="{FF2B5EF4-FFF2-40B4-BE49-F238E27FC236}">
                <a16:creationId xmlns:a16="http://schemas.microsoft.com/office/drawing/2014/main" id="{91F07AB9-5032-699F-B48E-1770EBDF9322}"/>
              </a:ext>
            </a:extLst>
          </p:cNvPr>
          <p:cNvSpPr>
            <a:spLocks noGrp="1"/>
          </p:cNvSpPr>
          <p:nvPr>
            <p:ph idx="1"/>
          </p:nvPr>
        </p:nvSpPr>
        <p:spPr/>
        <p:txBody>
          <a:bodyPr vert="horz" lIns="91440" tIns="45720" rIns="91440" bIns="45720" rtlCol="0" anchor="t">
            <a:normAutofit/>
          </a:bodyPr>
          <a:lstStyle/>
          <a:p>
            <a:r>
              <a:rPr lang="da-DK" dirty="0"/>
              <a:t>Det centrale spørgsmål: Hvad gavner mest?</a:t>
            </a:r>
            <a:endParaRPr lang="da-DK">
              <a:cs typeface="Calibri"/>
            </a:endParaRPr>
          </a:p>
          <a:p>
            <a:r>
              <a:rPr lang="da-DK" dirty="0">
                <a:latin typeface="Calibri"/>
                <a:cs typeface="Calibri"/>
              </a:rPr>
              <a:t>E</a:t>
            </a:r>
            <a:r>
              <a:rPr lang="da-DK" b="0" i="0" dirty="0">
                <a:effectLst/>
                <a:latin typeface="Calibri"/>
                <a:cs typeface="Calibri"/>
              </a:rPr>
              <a:t>n moralsk god handling skal sikre størst mulig</a:t>
            </a:r>
          </a:p>
          <a:p>
            <a:pPr marL="0" indent="0">
              <a:buNone/>
            </a:pPr>
            <a:r>
              <a:rPr lang="da-DK" dirty="0">
                <a:latin typeface="Calibri"/>
                <a:cs typeface="Calibri"/>
              </a:rPr>
              <a:t>   </a:t>
            </a:r>
            <a:r>
              <a:rPr lang="da-DK" b="0" i="0" dirty="0">
                <a:effectLst/>
                <a:latin typeface="Calibri"/>
                <a:cs typeface="Calibri"/>
              </a:rPr>
              <a:t>nytte for det størst mulige antal mennesker.</a:t>
            </a:r>
            <a:r>
              <a:rPr lang="da-DK" dirty="0">
                <a:latin typeface="Calibri"/>
                <a:cs typeface="Calibri"/>
              </a:rPr>
              <a:t> </a:t>
            </a:r>
            <a:endParaRPr lang="da-DK" b="0" i="0" dirty="0">
              <a:effectLst/>
              <a:latin typeface="Calibri"/>
              <a:cs typeface="Calibri"/>
            </a:endParaRPr>
          </a:p>
          <a:p>
            <a:r>
              <a:rPr lang="da-DK" b="0" i="0" dirty="0">
                <a:effectLst/>
                <a:latin typeface="Calibri"/>
                <a:cs typeface="Calibri"/>
              </a:rPr>
              <a:t>Det er forøgelsen af gode oplevelser og </a:t>
            </a:r>
            <a:r>
              <a:rPr lang="da-DK" dirty="0">
                <a:latin typeface="Calibri"/>
                <a:cs typeface="Calibri"/>
              </a:rPr>
              <a:t>minimeringen</a:t>
            </a:r>
            <a:r>
              <a:rPr lang="da-DK" b="0" i="0" dirty="0">
                <a:effectLst/>
                <a:latin typeface="Calibri"/>
                <a:cs typeface="Calibri"/>
              </a:rPr>
              <a:t> af dårlige for det enkelte menneske, der tæller.</a:t>
            </a:r>
            <a:r>
              <a:rPr lang="da-DK" dirty="0">
                <a:latin typeface="Calibri"/>
                <a:cs typeface="Calibri"/>
              </a:rPr>
              <a:t> </a:t>
            </a:r>
            <a:endParaRPr lang="da-DK" b="0" i="0" dirty="0">
              <a:effectLst/>
              <a:latin typeface="Calibri"/>
              <a:cs typeface="Calibri"/>
            </a:endParaRPr>
          </a:p>
          <a:p>
            <a:r>
              <a:rPr lang="da-DK" b="0" i="0" dirty="0">
                <a:effectLst/>
                <a:latin typeface="Calibri"/>
                <a:cs typeface="Calibri"/>
              </a:rPr>
              <a:t>Det er derfor </a:t>
            </a:r>
            <a:r>
              <a:rPr lang="da-DK" b="0" i="0" u="sng" dirty="0">
                <a:effectLst/>
                <a:latin typeface="Calibri"/>
                <a:cs typeface="Calibri"/>
              </a:rPr>
              <a:t>konsekvenserne</a:t>
            </a:r>
            <a:r>
              <a:rPr lang="da-DK" b="0" i="0" dirty="0">
                <a:effectLst/>
                <a:latin typeface="Calibri"/>
                <a:cs typeface="Calibri"/>
              </a:rPr>
              <a:t> af en handling, der er afgørende for, hvad en moralsk god handling er.</a:t>
            </a:r>
          </a:p>
          <a:p>
            <a:r>
              <a:rPr lang="da-DK" dirty="0">
                <a:latin typeface="Calibri"/>
                <a:cs typeface="Calibri"/>
              </a:rPr>
              <a:t>Repræsentanter for nyttetikken: Jeremy </a:t>
            </a:r>
            <a:r>
              <a:rPr lang="da-DK" err="1">
                <a:latin typeface="Calibri"/>
                <a:cs typeface="Calibri"/>
              </a:rPr>
              <a:t>Benthan</a:t>
            </a:r>
            <a:endParaRPr lang="da-DK">
              <a:latin typeface="Calibri"/>
              <a:cs typeface="Calibri"/>
            </a:endParaRPr>
          </a:p>
        </p:txBody>
      </p:sp>
      <p:pic>
        <p:nvPicPr>
          <p:cNvPr id="5" name="Billede 4">
            <a:extLst>
              <a:ext uri="{FF2B5EF4-FFF2-40B4-BE49-F238E27FC236}">
                <a16:creationId xmlns:a16="http://schemas.microsoft.com/office/drawing/2014/main" id="{D312B42D-9DDB-3831-5884-C1997B119544}"/>
              </a:ext>
            </a:extLst>
          </p:cNvPr>
          <p:cNvPicPr>
            <a:picLocks noChangeAspect="1"/>
          </p:cNvPicPr>
          <p:nvPr/>
        </p:nvPicPr>
        <p:blipFill>
          <a:blip r:embed="rId3"/>
          <a:stretch>
            <a:fillRect/>
          </a:stretch>
        </p:blipFill>
        <p:spPr>
          <a:xfrm>
            <a:off x="8961315" y="1026380"/>
            <a:ext cx="2956490" cy="1966841"/>
          </a:xfrm>
          <a:prstGeom prst="rect">
            <a:avLst/>
          </a:prstGeom>
        </p:spPr>
      </p:pic>
      <p:pic>
        <p:nvPicPr>
          <p:cNvPr id="6" name="Picture 4" descr="Logo, company name&#10;&#10;Description automatically generated">
            <a:extLst>
              <a:ext uri="{FF2B5EF4-FFF2-40B4-BE49-F238E27FC236}">
                <a16:creationId xmlns:a16="http://schemas.microsoft.com/office/drawing/2014/main" id="{9619AD3A-9822-9E4A-1E82-08CEA413BDF2}"/>
              </a:ext>
            </a:extLst>
          </p:cNvPr>
          <p:cNvPicPr>
            <a:picLocks noChangeAspect="1"/>
          </p:cNvPicPr>
          <p:nvPr/>
        </p:nvPicPr>
        <p:blipFill>
          <a:blip r:embed="rId4"/>
          <a:stretch>
            <a:fillRect/>
          </a:stretch>
        </p:blipFill>
        <p:spPr>
          <a:xfrm>
            <a:off x="9266947" y="5934633"/>
            <a:ext cx="2743200" cy="727211"/>
          </a:xfrm>
          <a:prstGeom prst="rect">
            <a:avLst/>
          </a:prstGeom>
        </p:spPr>
      </p:pic>
    </p:spTree>
    <p:extLst>
      <p:ext uri="{BB962C8B-B14F-4D97-AF65-F5344CB8AC3E}">
        <p14:creationId xmlns:p14="http://schemas.microsoft.com/office/powerpoint/2010/main" val="2219464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a:extLst>
              <a:ext uri="{FF2B5EF4-FFF2-40B4-BE49-F238E27FC236}">
                <a16:creationId xmlns:a16="http://schemas.microsoft.com/office/drawing/2014/main" id="{AA69A6E4-5FF6-DC5A-0444-A787FFC88AAB}"/>
              </a:ext>
            </a:extLst>
          </p:cNvPr>
          <p:cNvSpPr txBox="1"/>
          <p:nvPr/>
        </p:nvSpPr>
        <p:spPr>
          <a:xfrm>
            <a:off x="7142856" y="5418113"/>
            <a:ext cx="2958054" cy="369332"/>
          </a:xfrm>
          <a:prstGeom prst="rect">
            <a:avLst/>
          </a:prstGeom>
          <a:noFill/>
        </p:spPr>
        <p:txBody>
          <a:bodyPr wrap="none" rtlCol="0">
            <a:spAutoFit/>
          </a:bodyPr>
          <a:lstStyle/>
          <a:p>
            <a:r>
              <a:rPr lang="da-DK" dirty="0"/>
              <a:t>Jeremy Bentham (1748-1832)</a:t>
            </a:r>
          </a:p>
        </p:txBody>
      </p:sp>
      <p:pic>
        <p:nvPicPr>
          <p:cNvPr id="4" name="Billede 3">
            <a:extLst>
              <a:ext uri="{FF2B5EF4-FFF2-40B4-BE49-F238E27FC236}">
                <a16:creationId xmlns:a16="http://schemas.microsoft.com/office/drawing/2014/main" id="{941CC584-6E8F-0788-9D18-AA1ED7BCE8E2}"/>
              </a:ext>
            </a:extLst>
          </p:cNvPr>
          <p:cNvPicPr>
            <a:picLocks noChangeAspect="1"/>
          </p:cNvPicPr>
          <p:nvPr/>
        </p:nvPicPr>
        <p:blipFill>
          <a:blip r:embed="rId3"/>
          <a:stretch>
            <a:fillRect/>
          </a:stretch>
        </p:blipFill>
        <p:spPr>
          <a:xfrm>
            <a:off x="1248667" y="1418173"/>
            <a:ext cx="2670229" cy="3306591"/>
          </a:xfrm>
          <a:prstGeom prst="rect">
            <a:avLst/>
          </a:prstGeom>
        </p:spPr>
      </p:pic>
      <p:sp>
        <p:nvSpPr>
          <p:cNvPr id="5" name="Tekstfelt 4">
            <a:extLst>
              <a:ext uri="{FF2B5EF4-FFF2-40B4-BE49-F238E27FC236}">
                <a16:creationId xmlns:a16="http://schemas.microsoft.com/office/drawing/2014/main" id="{119D9AB7-DEB6-789F-D5F2-01EFD8E6EC55}"/>
              </a:ext>
            </a:extLst>
          </p:cNvPr>
          <p:cNvSpPr txBox="1"/>
          <p:nvPr/>
        </p:nvSpPr>
        <p:spPr>
          <a:xfrm>
            <a:off x="4981074" y="1913021"/>
            <a:ext cx="6026843" cy="2062103"/>
          </a:xfrm>
          <a:prstGeom prst="rect">
            <a:avLst/>
          </a:prstGeom>
          <a:noFill/>
        </p:spPr>
        <p:txBody>
          <a:bodyPr wrap="none" rtlCol="0">
            <a:spAutoFit/>
          </a:bodyPr>
          <a:lstStyle/>
          <a:p>
            <a:r>
              <a:rPr lang="da-DK" sz="3200" dirty="0"/>
              <a:t>Det er den største lykke for det </a:t>
            </a:r>
          </a:p>
          <a:p>
            <a:r>
              <a:rPr lang="da-DK" sz="3200" dirty="0"/>
              <a:t>størst mulige antal mennesker, der </a:t>
            </a:r>
          </a:p>
          <a:p>
            <a:r>
              <a:rPr lang="da-DK" sz="3200" dirty="0"/>
              <a:t>er målestokken for, hvad der er</a:t>
            </a:r>
          </a:p>
          <a:p>
            <a:r>
              <a:rPr lang="da-DK" sz="3200" dirty="0"/>
              <a:t>rigtigt og forkert.</a:t>
            </a:r>
          </a:p>
        </p:txBody>
      </p:sp>
      <p:pic>
        <p:nvPicPr>
          <p:cNvPr id="6" name="Picture 4" descr="Logo, company name&#10;&#10;Description automatically generated">
            <a:extLst>
              <a:ext uri="{FF2B5EF4-FFF2-40B4-BE49-F238E27FC236}">
                <a16:creationId xmlns:a16="http://schemas.microsoft.com/office/drawing/2014/main" id="{A6FA64E1-CBE6-3C7A-EDE9-34BD3CE195FD}"/>
              </a:ext>
            </a:extLst>
          </p:cNvPr>
          <p:cNvPicPr>
            <a:picLocks noChangeAspect="1"/>
          </p:cNvPicPr>
          <p:nvPr/>
        </p:nvPicPr>
        <p:blipFill>
          <a:blip r:embed="rId4"/>
          <a:stretch>
            <a:fillRect/>
          </a:stretch>
        </p:blipFill>
        <p:spPr>
          <a:xfrm>
            <a:off x="9266947" y="5934633"/>
            <a:ext cx="2743200" cy="727211"/>
          </a:xfrm>
          <a:prstGeom prst="rect">
            <a:avLst/>
          </a:prstGeom>
        </p:spPr>
      </p:pic>
    </p:spTree>
    <p:extLst>
      <p:ext uri="{BB962C8B-B14F-4D97-AF65-F5344CB8AC3E}">
        <p14:creationId xmlns:p14="http://schemas.microsoft.com/office/powerpoint/2010/main" val="200888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E55136-6465-8E4E-729E-B6018D7F46E0}"/>
              </a:ext>
            </a:extLst>
          </p:cNvPr>
          <p:cNvSpPr>
            <a:spLocks noGrp="1"/>
          </p:cNvSpPr>
          <p:nvPr>
            <p:ph type="title"/>
          </p:nvPr>
        </p:nvSpPr>
        <p:spPr/>
        <p:txBody>
          <a:bodyPr/>
          <a:lstStyle/>
          <a:p>
            <a:r>
              <a:rPr lang="da-DK" dirty="0">
                <a:latin typeface="Calibri"/>
                <a:cs typeface="Calibri"/>
              </a:rPr>
              <a:t>Tre opfattelser af etik: Pligtetik</a:t>
            </a:r>
          </a:p>
        </p:txBody>
      </p:sp>
      <p:sp>
        <p:nvSpPr>
          <p:cNvPr id="3" name="Pladsholder til indhold 2">
            <a:extLst>
              <a:ext uri="{FF2B5EF4-FFF2-40B4-BE49-F238E27FC236}">
                <a16:creationId xmlns:a16="http://schemas.microsoft.com/office/drawing/2014/main" id="{91F07AB9-5032-699F-B48E-1770EBDF9322}"/>
              </a:ext>
            </a:extLst>
          </p:cNvPr>
          <p:cNvSpPr>
            <a:spLocks noGrp="1"/>
          </p:cNvSpPr>
          <p:nvPr>
            <p:ph sz="half" idx="1"/>
          </p:nvPr>
        </p:nvSpPr>
        <p:spPr>
          <a:xfrm>
            <a:off x="838200" y="1532548"/>
            <a:ext cx="5181600" cy="4351338"/>
          </a:xfrm>
        </p:spPr>
        <p:txBody>
          <a:bodyPr vert="horz" lIns="91440" tIns="45720" rIns="91440" bIns="45720" rtlCol="0" anchor="t">
            <a:normAutofit fontScale="92500" lnSpcReduction="10000"/>
          </a:bodyPr>
          <a:lstStyle/>
          <a:p>
            <a:r>
              <a:rPr lang="da-DK" dirty="0">
                <a:latin typeface="Calibri"/>
                <a:cs typeface="Arial"/>
              </a:rPr>
              <a:t>Den centrale læresætning: V</a:t>
            </a:r>
            <a:r>
              <a:rPr lang="da-DK" b="0" i="0" dirty="0">
                <a:effectLst/>
                <a:latin typeface="Calibri"/>
                <a:cs typeface="Arial"/>
              </a:rPr>
              <a:t>alg bør baseres på regler eller moralske principper, og "det rigtige valg" vejer tungere end resultaterne. </a:t>
            </a:r>
          </a:p>
          <a:p>
            <a:r>
              <a:rPr lang="da-DK" dirty="0">
                <a:latin typeface="Calibri"/>
                <a:cs typeface="Calibri"/>
              </a:rPr>
              <a:t>M</a:t>
            </a:r>
            <a:r>
              <a:rPr lang="da-DK" b="0" i="0" dirty="0">
                <a:effectLst/>
                <a:latin typeface="Calibri"/>
                <a:cs typeface="Calibri"/>
              </a:rPr>
              <a:t>ennesket har pligt til at respektere både en ydre og en indre autoritet.</a:t>
            </a:r>
            <a:r>
              <a:rPr lang="da-DK" dirty="0">
                <a:latin typeface="Calibri"/>
                <a:cs typeface="Calibri"/>
              </a:rPr>
              <a:t> </a:t>
            </a:r>
            <a:endParaRPr lang="da-DK" b="0" i="0" dirty="0">
              <a:effectLst/>
              <a:latin typeface="Calibri"/>
              <a:cs typeface="Calibri"/>
            </a:endParaRPr>
          </a:p>
          <a:p>
            <a:r>
              <a:rPr lang="da-DK" b="0" i="0" dirty="0">
                <a:effectLst/>
                <a:latin typeface="Calibri"/>
                <a:cs typeface="Calibri"/>
              </a:rPr>
              <a:t>Pligtetikken lægger større vægt på intentionen bag en handling end nytteetikken. </a:t>
            </a:r>
          </a:p>
          <a:p>
            <a:r>
              <a:rPr lang="da-DK" dirty="0">
                <a:latin typeface="Calibri"/>
                <a:cs typeface="Calibri"/>
              </a:rPr>
              <a:t>Repræsentant for pligtetikken: Immanuel Kant</a:t>
            </a:r>
            <a:endParaRPr lang="da-DK">
              <a:latin typeface="Calibri"/>
              <a:cs typeface="Calibri"/>
            </a:endParaRPr>
          </a:p>
        </p:txBody>
      </p:sp>
      <p:sp>
        <p:nvSpPr>
          <p:cNvPr id="6" name="Pladsholder til indhold 5">
            <a:extLst>
              <a:ext uri="{FF2B5EF4-FFF2-40B4-BE49-F238E27FC236}">
                <a16:creationId xmlns:a16="http://schemas.microsoft.com/office/drawing/2014/main" id="{654313B0-C703-80A4-69BD-6688B14F39F8}"/>
              </a:ext>
            </a:extLst>
          </p:cNvPr>
          <p:cNvSpPr>
            <a:spLocks noGrp="1"/>
          </p:cNvSpPr>
          <p:nvPr>
            <p:ph sz="half" idx="2"/>
          </p:nvPr>
        </p:nvSpPr>
        <p:spPr/>
        <p:txBody>
          <a:bodyPr>
            <a:normAutofit fontScale="92500" lnSpcReduction="10000"/>
          </a:bodyPr>
          <a:lstStyle/>
          <a:p>
            <a:endParaRPr lang="da-DK" dirty="0"/>
          </a:p>
        </p:txBody>
      </p:sp>
      <p:pic>
        <p:nvPicPr>
          <p:cNvPr id="5" name="Billede 4">
            <a:extLst>
              <a:ext uri="{FF2B5EF4-FFF2-40B4-BE49-F238E27FC236}">
                <a16:creationId xmlns:a16="http://schemas.microsoft.com/office/drawing/2014/main" id="{CF6806D6-EEB9-4E3D-9EF9-CEA30EEABCFB}"/>
              </a:ext>
            </a:extLst>
          </p:cNvPr>
          <p:cNvPicPr>
            <a:picLocks noChangeAspect="1"/>
          </p:cNvPicPr>
          <p:nvPr/>
        </p:nvPicPr>
        <p:blipFill>
          <a:blip r:embed="rId3"/>
          <a:stretch>
            <a:fillRect/>
          </a:stretch>
        </p:blipFill>
        <p:spPr>
          <a:xfrm>
            <a:off x="6172200" y="1532549"/>
            <a:ext cx="5754680" cy="4351338"/>
          </a:xfrm>
          <a:prstGeom prst="rect">
            <a:avLst/>
          </a:prstGeom>
        </p:spPr>
      </p:pic>
      <p:pic>
        <p:nvPicPr>
          <p:cNvPr id="7" name="Picture 4" descr="Logo, company name&#10;&#10;Description automatically generated">
            <a:extLst>
              <a:ext uri="{FF2B5EF4-FFF2-40B4-BE49-F238E27FC236}">
                <a16:creationId xmlns:a16="http://schemas.microsoft.com/office/drawing/2014/main" id="{FDA06F79-42B6-0E74-B8D5-32CC2ABD7B60}"/>
              </a:ext>
            </a:extLst>
          </p:cNvPr>
          <p:cNvPicPr>
            <a:picLocks noChangeAspect="1"/>
          </p:cNvPicPr>
          <p:nvPr/>
        </p:nvPicPr>
        <p:blipFill>
          <a:blip r:embed="rId4"/>
          <a:stretch>
            <a:fillRect/>
          </a:stretch>
        </p:blipFill>
        <p:spPr>
          <a:xfrm>
            <a:off x="9266947" y="5934633"/>
            <a:ext cx="2743200" cy="727211"/>
          </a:xfrm>
          <a:prstGeom prst="rect">
            <a:avLst/>
          </a:prstGeom>
        </p:spPr>
      </p:pic>
    </p:spTree>
    <p:extLst>
      <p:ext uri="{BB962C8B-B14F-4D97-AF65-F5344CB8AC3E}">
        <p14:creationId xmlns:p14="http://schemas.microsoft.com/office/powerpoint/2010/main" val="279788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felt 3">
            <a:extLst>
              <a:ext uri="{FF2B5EF4-FFF2-40B4-BE49-F238E27FC236}">
                <a16:creationId xmlns:a16="http://schemas.microsoft.com/office/drawing/2014/main" id="{0C06B7A9-24C8-B897-8AE9-B6A78196A515}"/>
              </a:ext>
            </a:extLst>
          </p:cNvPr>
          <p:cNvSpPr txBox="1"/>
          <p:nvPr/>
        </p:nvSpPr>
        <p:spPr>
          <a:xfrm>
            <a:off x="814895" y="1350138"/>
            <a:ext cx="5661806" cy="3046988"/>
          </a:xfrm>
          <a:prstGeom prst="rect">
            <a:avLst/>
          </a:prstGeom>
          <a:noFill/>
        </p:spPr>
        <p:txBody>
          <a:bodyPr wrap="none" lIns="91440" tIns="45720" rIns="91440" bIns="45720" rtlCol="0" anchor="t">
            <a:spAutoFit/>
          </a:bodyPr>
          <a:lstStyle/>
          <a:p>
            <a:r>
              <a:rPr lang="da-DK" sz="3200" b="1" i="0" dirty="0">
                <a:solidFill>
                  <a:srgbClr val="202124"/>
                </a:solidFill>
                <a:effectLst/>
                <a:latin typeface="Calibri"/>
                <a:cs typeface="Calibri"/>
              </a:rPr>
              <a:t>Kants kategoriske imperativ:</a:t>
            </a:r>
          </a:p>
          <a:p>
            <a:endParaRPr lang="da-DK" sz="3200" b="1" i="0" dirty="0">
              <a:solidFill>
                <a:srgbClr val="202124"/>
              </a:solidFill>
              <a:effectLst/>
              <a:latin typeface="Calibri"/>
              <a:cs typeface="Calibri"/>
            </a:endParaRPr>
          </a:p>
          <a:p>
            <a:r>
              <a:rPr lang="da-DK" sz="3200" b="0" i="0" dirty="0">
                <a:solidFill>
                  <a:srgbClr val="040C28"/>
                </a:solidFill>
                <a:effectLst/>
                <a:latin typeface="Calibri"/>
                <a:cs typeface="Calibri"/>
              </a:rPr>
              <a:t>Handl således, at grundlaget for</a:t>
            </a:r>
          </a:p>
          <a:p>
            <a:r>
              <a:rPr lang="da-DK" sz="3200" b="0" i="0" dirty="0">
                <a:solidFill>
                  <a:srgbClr val="040C28"/>
                </a:solidFill>
                <a:effectLst/>
                <a:latin typeface="Calibri"/>
                <a:cs typeface="Calibri"/>
              </a:rPr>
              <a:t>din beslutning altid tillige</a:t>
            </a:r>
          </a:p>
          <a:p>
            <a:r>
              <a:rPr lang="da-DK" sz="3200" b="0" i="0" dirty="0">
                <a:solidFill>
                  <a:srgbClr val="040C28"/>
                </a:solidFill>
                <a:effectLst/>
                <a:latin typeface="Calibri"/>
                <a:cs typeface="Calibri"/>
              </a:rPr>
              <a:t>kan gælde som princip for</a:t>
            </a:r>
            <a:r>
              <a:rPr lang="da-DK" sz="3200" dirty="0">
                <a:solidFill>
                  <a:srgbClr val="040C28"/>
                </a:solidFill>
                <a:latin typeface="Calibri"/>
                <a:cs typeface="Calibri"/>
              </a:rPr>
              <a:t> </a:t>
            </a:r>
            <a:endParaRPr lang="da-DK" sz="3200" b="0" i="0" dirty="0">
              <a:solidFill>
                <a:srgbClr val="040C28"/>
              </a:solidFill>
              <a:effectLst/>
              <a:latin typeface="Calibri"/>
              <a:cs typeface="Calibri"/>
            </a:endParaRPr>
          </a:p>
          <a:p>
            <a:r>
              <a:rPr lang="da-DK" sz="3200" b="0" i="0" dirty="0">
                <a:solidFill>
                  <a:srgbClr val="040C28"/>
                </a:solidFill>
                <a:effectLst/>
                <a:latin typeface="Calibri"/>
                <a:cs typeface="Calibri"/>
              </a:rPr>
              <a:t>en almengyldig lovgivning</a:t>
            </a:r>
            <a:r>
              <a:rPr lang="da-DK" sz="3200" b="0" i="0" dirty="0">
                <a:solidFill>
                  <a:srgbClr val="202124"/>
                </a:solidFill>
                <a:effectLst/>
                <a:latin typeface="Calibri"/>
                <a:cs typeface="Calibri"/>
              </a:rPr>
              <a:t>.</a:t>
            </a:r>
            <a:endParaRPr lang="da-DK" sz="3200">
              <a:latin typeface="Calibri"/>
              <a:cs typeface="Calibri"/>
            </a:endParaRPr>
          </a:p>
        </p:txBody>
      </p:sp>
      <p:sp>
        <p:nvSpPr>
          <p:cNvPr id="5" name="Tekstfelt 4">
            <a:extLst>
              <a:ext uri="{FF2B5EF4-FFF2-40B4-BE49-F238E27FC236}">
                <a16:creationId xmlns:a16="http://schemas.microsoft.com/office/drawing/2014/main" id="{3DB5DBFD-C6CF-9336-E507-55FE5FEB9DDF}"/>
              </a:ext>
            </a:extLst>
          </p:cNvPr>
          <p:cNvSpPr txBox="1"/>
          <p:nvPr/>
        </p:nvSpPr>
        <p:spPr>
          <a:xfrm>
            <a:off x="3333240" y="4719087"/>
            <a:ext cx="2863733" cy="369332"/>
          </a:xfrm>
          <a:prstGeom prst="rect">
            <a:avLst/>
          </a:prstGeom>
          <a:noFill/>
        </p:spPr>
        <p:txBody>
          <a:bodyPr wrap="none" rtlCol="0">
            <a:spAutoFit/>
          </a:bodyPr>
          <a:lstStyle/>
          <a:p>
            <a:r>
              <a:rPr lang="da-DK" dirty="0"/>
              <a:t>Immanuel Kant (1724-1804) </a:t>
            </a:r>
          </a:p>
        </p:txBody>
      </p:sp>
      <p:pic>
        <p:nvPicPr>
          <p:cNvPr id="7" name="Billede 6">
            <a:extLst>
              <a:ext uri="{FF2B5EF4-FFF2-40B4-BE49-F238E27FC236}">
                <a16:creationId xmlns:a16="http://schemas.microsoft.com/office/drawing/2014/main" id="{C590CCBD-0AB2-59F5-AD38-EA65E04FF3C4}"/>
              </a:ext>
            </a:extLst>
          </p:cNvPr>
          <p:cNvPicPr>
            <a:picLocks noChangeAspect="1"/>
          </p:cNvPicPr>
          <p:nvPr/>
        </p:nvPicPr>
        <p:blipFill>
          <a:blip r:embed="rId3"/>
          <a:stretch>
            <a:fillRect/>
          </a:stretch>
        </p:blipFill>
        <p:spPr>
          <a:xfrm>
            <a:off x="7343137" y="1022189"/>
            <a:ext cx="3654376" cy="3702885"/>
          </a:xfrm>
          <a:prstGeom prst="rect">
            <a:avLst/>
          </a:prstGeom>
        </p:spPr>
      </p:pic>
      <p:pic>
        <p:nvPicPr>
          <p:cNvPr id="3" name="Picture 4" descr="Logo, company name&#10;&#10;Description automatically generated">
            <a:extLst>
              <a:ext uri="{FF2B5EF4-FFF2-40B4-BE49-F238E27FC236}">
                <a16:creationId xmlns:a16="http://schemas.microsoft.com/office/drawing/2014/main" id="{CCF13851-5E71-348E-BBFA-38F4EBF7A9B5}"/>
              </a:ext>
            </a:extLst>
          </p:cNvPr>
          <p:cNvPicPr>
            <a:picLocks noChangeAspect="1"/>
          </p:cNvPicPr>
          <p:nvPr/>
        </p:nvPicPr>
        <p:blipFill>
          <a:blip r:embed="rId4"/>
          <a:stretch>
            <a:fillRect/>
          </a:stretch>
        </p:blipFill>
        <p:spPr>
          <a:xfrm>
            <a:off x="9266947" y="5934633"/>
            <a:ext cx="2743200" cy="727211"/>
          </a:xfrm>
          <a:prstGeom prst="rect">
            <a:avLst/>
          </a:prstGeom>
        </p:spPr>
      </p:pic>
    </p:spTree>
    <p:extLst>
      <p:ext uri="{BB962C8B-B14F-4D97-AF65-F5344CB8AC3E}">
        <p14:creationId xmlns:p14="http://schemas.microsoft.com/office/powerpoint/2010/main" val="58503129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1586</TotalTime>
  <Words>4214</Words>
  <Application>Microsoft Office PowerPoint</Application>
  <PresentationFormat>Widescreen</PresentationFormat>
  <Paragraphs>287</Paragraphs>
  <Slides>29</Slides>
  <Notes>25</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Office-tema</vt:lpstr>
      <vt:lpstr>Etik i coachrollen</vt:lpstr>
      <vt:lpstr>Agenda</vt:lpstr>
      <vt:lpstr>PowerPoint Presentation</vt:lpstr>
      <vt:lpstr>PowerPoint Presentation</vt:lpstr>
      <vt:lpstr>Hvad er etik?</vt:lpstr>
      <vt:lpstr>Tre opfattelser af etik: Nytteetik</vt:lpstr>
      <vt:lpstr>PowerPoint Presentation</vt:lpstr>
      <vt:lpstr>Tre opfattelser af etik: Pligtetik</vt:lpstr>
      <vt:lpstr>PowerPoint Presentation</vt:lpstr>
      <vt:lpstr>Tre opfattelser af etik: Dydsetikken</vt:lpstr>
      <vt:lpstr>PowerPoint Presentation</vt:lpstr>
      <vt:lpstr>PowerPoint Presentation</vt:lpstr>
      <vt:lpstr>Etik og coaching</vt:lpstr>
      <vt:lpstr>PowerPoint Presentation</vt:lpstr>
      <vt:lpstr>Etisk opfattelse</vt:lpstr>
      <vt:lpstr>Etisk overvejelse</vt:lpstr>
      <vt:lpstr>Hvad menes med etisk dilemma?</vt:lpstr>
      <vt:lpstr>PowerPoint Presentation</vt:lpstr>
      <vt:lpstr>Hvad vil du gøre?</vt:lpstr>
      <vt:lpstr>Hvad vil du gøre? </vt:lpstr>
      <vt:lpstr>ICFs støtte i spørgsmål om etik</vt:lpstr>
      <vt:lpstr>ICFs støtte i spørgsmål om etik</vt:lpstr>
      <vt:lpstr>ICFs støtte i spørgsmål om etik</vt:lpstr>
      <vt:lpstr>ICFs støtte i spørgsmål om etik</vt:lpstr>
      <vt:lpstr>ICFs støtte i spørgsmål om etik</vt:lpstr>
      <vt:lpstr>Hvad skal vi med etisk komité?</vt:lpstr>
      <vt:lpstr>Klager til ICF</vt:lpstr>
      <vt:lpstr>Nysgerrig efter mere?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Etik i coachrollen</dc:title>
  <dc:creator>Sanne Dinesen</dc:creator>
  <cp:lastModifiedBy>Sanne Dinesen</cp:lastModifiedBy>
  <cp:revision>92</cp:revision>
  <dcterms:created xsi:type="dcterms:W3CDTF">2023-04-04T06:31:55Z</dcterms:created>
  <dcterms:modified xsi:type="dcterms:W3CDTF">2023-05-09T07:55:33Z</dcterms:modified>
</cp:coreProperties>
</file>