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1" r:id="rId2"/>
    <p:sldMasterId id="2147483655" r:id="rId3"/>
    <p:sldMasterId id="2147483659" r:id="rId4"/>
    <p:sldMasterId id="2147483663" r:id="rId5"/>
  </p:sldMasterIdLst>
  <p:notesMasterIdLst>
    <p:notesMasterId r:id="rId18"/>
  </p:notesMasterIdLst>
  <p:sldIdLst>
    <p:sldId id="256" r:id="rId6"/>
    <p:sldId id="280" r:id="rId7"/>
    <p:sldId id="297" r:id="rId8"/>
    <p:sldId id="281" r:id="rId9"/>
    <p:sldId id="298" r:id="rId10"/>
    <p:sldId id="265" r:id="rId11"/>
    <p:sldId id="266" r:id="rId12"/>
    <p:sldId id="275" r:id="rId13"/>
    <p:sldId id="274" r:id="rId14"/>
    <p:sldId id="294" r:id="rId15"/>
    <p:sldId id="291" r:id="rId16"/>
    <p:sldId id="273" r:id="rId17"/>
  </p:sldIdLst>
  <p:sldSz cx="12192000" cy="6858000"/>
  <p:notesSz cx="6858000" cy="9144000"/>
  <p:embeddedFontLst>
    <p:embeddedFont>
      <p:font typeface="Montserrat" pitchFamily="2" charset="77"/>
      <p:regular r:id="rId19"/>
      <p:bold r:id="rId20"/>
      <p:italic r:id="rId21"/>
      <p:boldItalic r:id="rId22"/>
    </p:embeddedFont>
    <p:embeddedFont>
      <p:font typeface="Montserrat Light" pitchFamily="2" charset="77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hrKmM3Jn1PDFOtOvd15A2Ye2jE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20"/>
    <p:restoredTop sz="94694"/>
  </p:normalViewPr>
  <p:slideViewPr>
    <p:cSldViewPr snapToGrid="0">
      <p:cViewPr varScale="1">
        <p:scale>
          <a:sx n="94" d="100"/>
          <a:sy n="94" d="100"/>
        </p:scale>
        <p:origin x="200" y="7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40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90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Importante resaltar la diferencia entre: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Mentor Coaching: </a:t>
            </a:r>
            <a:r>
              <a:rPr lang="es-ES" i="1" dirty="0"/>
              <a:t>“El Mentor Coach se enfoca específicamente en desarrollar habilidades de coaching a partir de la observación o la escucha de una sesión que permite proveer </a:t>
            </a:r>
            <a:r>
              <a:rPr lang="es-ES" i="1" dirty="0" err="1"/>
              <a:t>feedback</a:t>
            </a:r>
            <a:r>
              <a:rPr lang="es-ES" i="1" dirty="0"/>
              <a:t> basándose en el modelo de competencias homologadas por la institución”</a:t>
            </a:r>
            <a:r>
              <a:rPr lang="es-ES" dirty="0"/>
              <a:t> (</a:t>
            </a:r>
            <a:r>
              <a:rPr lang="es-ES" dirty="0" err="1"/>
              <a:t>Goldvarg</a:t>
            </a:r>
            <a:r>
              <a:rPr lang="es-ES" dirty="0"/>
              <a:t>, 2017).  De algún modo, el Coach Mentor se ocupa del </a:t>
            </a:r>
            <a:r>
              <a:rPr lang="es-ES" b="1" dirty="0"/>
              <a:t>hacer </a:t>
            </a:r>
            <a:r>
              <a:rPr lang="es-ES" b="0" dirty="0"/>
              <a:t>del Coach según el sistema de competencias vigente.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0" dirty="0"/>
              <a:t>Supervisión de coaching: no solo se ocupa del desarrollo competencial del coach, también se ocupa de explorar el </a:t>
            </a:r>
            <a:r>
              <a:rPr lang="es-ES" b="1" dirty="0"/>
              <a:t>Ser</a:t>
            </a:r>
            <a:r>
              <a:rPr lang="es-ES" b="0" dirty="0"/>
              <a:t> del Coach y lo que sucede como resultado de las interacciones con el cliente, con el entorno y consigo mismo, profundizando en su forma de ver el mundo.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607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la Grupal el resto de </a:t>
            </a:r>
            <a:r>
              <a:rPr lang="es-ES" dirty="0" err="1"/>
              <a:t>coaches</a:t>
            </a:r>
            <a:r>
              <a:rPr lang="es-ES" dirty="0"/>
              <a:t> participan también del análisis de la sesión, algo que enriquece el proceso</a:t>
            </a:r>
          </a:p>
        </p:txBody>
      </p:sp>
    </p:spTree>
    <p:extLst>
      <p:ext uri="{BB962C8B-B14F-4D97-AF65-F5344CB8AC3E}">
        <p14:creationId xmlns:p14="http://schemas.microsoft.com/office/powerpoint/2010/main" val="225332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1" y="365126"/>
            <a:ext cx="6553199" cy="1325563"/>
          </a:xfrm>
        </p:spPr>
        <p:txBody>
          <a:bodyPr/>
          <a:lstStyle>
            <a:lvl1pPr algn="l">
              <a:defRPr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825625"/>
            <a:ext cx="6553201" cy="4351338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Montserrat" pitchFamily="2" charset="77"/>
              </a:defRPr>
            </a:lvl1pPr>
            <a:lvl2pPr>
              <a:buClr>
                <a:schemeClr val="tx1"/>
              </a:buClr>
              <a:defRPr>
                <a:latin typeface="Montserrat" pitchFamily="2" charset="77"/>
              </a:defRPr>
            </a:lvl2pPr>
            <a:lvl3pPr>
              <a:buClr>
                <a:schemeClr val="tx1"/>
              </a:buClr>
              <a:defRPr>
                <a:latin typeface="Montserrat" pitchFamily="2" charset="77"/>
              </a:defRPr>
            </a:lvl3pPr>
            <a:lvl4pPr>
              <a:buClr>
                <a:schemeClr val="tx1"/>
              </a:buClr>
              <a:defRPr>
                <a:latin typeface="Montserrat" pitchFamily="2" charset="77"/>
              </a:defRPr>
            </a:lvl4pPr>
            <a:lvl5pPr>
              <a:buClr>
                <a:schemeClr val="tx1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08DA896-83D0-CB4F-AD56-20A07D5D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356351"/>
            <a:ext cx="550817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B688792-5BAA-9540-B2B1-53D4416E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8515" y="6356351"/>
            <a:ext cx="925286" cy="365125"/>
          </a:xfrm>
        </p:spPr>
        <p:txBody>
          <a:bodyPr/>
          <a:lstStyle/>
          <a:p>
            <a:fld id="{D1CC0B57-C5A5-8C4C-BA62-D45B8244D0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8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>
            <a:spLocks noGrp="1"/>
          </p:cNvSpPr>
          <p:nvPr>
            <p:ph type="title"/>
          </p:nvPr>
        </p:nvSpPr>
        <p:spPr>
          <a:xfrm>
            <a:off x="838200" y="1021348"/>
            <a:ext cx="10515600" cy="66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body" idx="1"/>
          </p:nvPr>
        </p:nvSpPr>
        <p:spPr>
          <a:xfrm>
            <a:off x="838200" y="4397188"/>
            <a:ext cx="10515600" cy="128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ctrTitle"/>
          </p:nvPr>
        </p:nvSpPr>
        <p:spPr>
          <a:xfrm>
            <a:off x="838200" y="2220914"/>
            <a:ext cx="105156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Montserrat"/>
              <a:buNone/>
              <a:defRPr sz="60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subTitle" idx="1"/>
          </p:nvPr>
        </p:nvSpPr>
        <p:spPr>
          <a:xfrm>
            <a:off x="838200" y="4700589"/>
            <a:ext cx="10515600" cy="114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ctrTitle"/>
          </p:nvPr>
        </p:nvSpPr>
        <p:spPr>
          <a:xfrm>
            <a:off x="838200" y="2220914"/>
            <a:ext cx="105156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  <a:defRPr sz="6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subTitle" idx="1"/>
          </p:nvPr>
        </p:nvSpPr>
        <p:spPr>
          <a:xfrm>
            <a:off x="838200" y="4700589"/>
            <a:ext cx="10515600" cy="114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ctrTitle"/>
          </p:nvPr>
        </p:nvSpPr>
        <p:spPr>
          <a:xfrm>
            <a:off x="4625164" y="1122363"/>
            <a:ext cx="67286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"/>
              <a:buNone/>
              <a:defRPr sz="6000" b="1" i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subTitle" idx="1"/>
          </p:nvPr>
        </p:nvSpPr>
        <p:spPr>
          <a:xfrm>
            <a:off x="4625164" y="3602038"/>
            <a:ext cx="672863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800600" y="6356351"/>
            <a:ext cx="5508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10428515" y="6356351"/>
            <a:ext cx="9252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8834" y="1626745"/>
            <a:ext cx="7914329" cy="165084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1" descr="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dt" idx="10"/>
          </p:nvPr>
        </p:nvSpPr>
        <p:spPr>
          <a:xfrm>
            <a:off x="3352800" y="6356351"/>
            <a:ext cx="136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ftr" idx="11"/>
          </p:nvPr>
        </p:nvSpPr>
        <p:spPr>
          <a:xfrm>
            <a:off x="5294128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9982200" y="6356351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22" name="Google Shape;2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758" y="6040376"/>
            <a:ext cx="3029642" cy="6319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4"/>
          <p:cNvPicPr preferRelativeResize="0"/>
          <p:nvPr/>
        </p:nvPicPr>
        <p:blipFill rotWithShape="1">
          <a:blip r:embed="rId5">
            <a:alphaModFix/>
          </a:blip>
          <a:srcRect b="67337"/>
          <a:stretch/>
        </p:blipFill>
        <p:spPr>
          <a:xfrm>
            <a:off x="0" y="0"/>
            <a:ext cx="12192000" cy="224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4" descr="A picture containing table, foo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46631"/>
          <a:stretch/>
        </p:blipFill>
        <p:spPr>
          <a:xfrm>
            <a:off x="0" y="-21099"/>
            <a:ext cx="12192000" cy="249724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10515600" cy="34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3352800" y="6356351"/>
            <a:ext cx="136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5294128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9982200" y="6356351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44" name="Google Shape;4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395" y="6034451"/>
            <a:ext cx="3029642" cy="6437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6"/>
          <p:cNvPicPr preferRelativeResize="0"/>
          <p:nvPr/>
        </p:nvPicPr>
        <p:blipFill rotWithShape="1">
          <a:blip r:embed="rId5">
            <a:alphaModFix/>
          </a:blip>
          <a:srcRect l="39697" r="23750" b="-2"/>
          <a:stretch/>
        </p:blipFill>
        <p:spPr>
          <a:xfrm>
            <a:off x="-629" y="-1"/>
            <a:ext cx="4456558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6" descr="A picture containing table, foo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72254"/>
          <a:stretch/>
        </p:blipFill>
        <p:spPr>
          <a:xfrm rot="-5400000">
            <a:off x="341130" y="2743202"/>
            <a:ext cx="6858000" cy="137159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6"/>
          <p:cNvSpPr txBox="1">
            <a:spLocks noGrp="1"/>
          </p:cNvSpPr>
          <p:nvPr>
            <p:ph type="title"/>
          </p:nvPr>
        </p:nvSpPr>
        <p:spPr>
          <a:xfrm>
            <a:off x="4720856" y="365126"/>
            <a:ext cx="66329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1"/>
          </p:nvPr>
        </p:nvSpPr>
        <p:spPr>
          <a:xfrm>
            <a:off x="4720854" y="2264735"/>
            <a:ext cx="6632945" cy="359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dt" idx="10"/>
          </p:nvPr>
        </p:nvSpPr>
        <p:spPr>
          <a:xfrm>
            <a:off x="3352800" y="6356351"/>
            <a:ext cx="136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ftr" idx="11"/>
          </p:nvPr>
        </p:nvSpPr>
        <p:spPr>
          <a:xfrm>
            <a:off x="5294128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sldNum" idx="12"/>
          </p:nvPr>
        </p:nvSpPr>
        <p:spPr>
          <a:xfrm>
            <a:off x="9982200" y="6356351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>
                <a:solidFill>
                  <a:srgbClr val="89899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66" name="Google Shape;6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5758" y="6040376"/>
            <a:ext cx="3029642" cy="6319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9"/>
          <p:cNvPicPr preferRelativeResize="0"/>
          <p:nvPr/>
        </p:nvPicPr>
        <p:blipFill rotWithShape="1">
          <a:blip r:embed="rId3">
            <a:alphaModFix/>
          </a:blip>
          <a:srcRect b="67337"/>
          <a:stretch/>
        </p:blipFill>
        <p:spPr>
          <a:xfrm>
            <a:off x="-629" y="4617998"/>
            <a:ext cx="12192000" cy="224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9" descr="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66119"/>
          <a:stretch/>
        </p:blipFill>
        <p:spPr>
          <a:xfrm>
            <a:off x="-2" y="3781378"/>
            <a:ext cx="12192000" cy="232358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9"/>
          <p:cNvSpPr txBox="1"/>
          <p:nvPr/>
        </p:nvSpPr>
        <p:spPr>
          <a:xfrm>
            <a:off x="564777" y="6104965"/>
            <a:ext cx="5635642" cy="40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coachingfederation.org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2" name="Google Shape;82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0970" y="2643413"/>
            <a:ext cx="5708803" cy="15740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jvila@koakura.com" TargetMode="External"/><Relationship Id="rId7" Type="http://schemas.openxmlformats.org/officeDocument/2006/relationships/image" Target="../media/image20.jpg"/><Relationship Id="rId2" Type="http://schemas.openxmlformats.org/officeDocument/2006/relationships/hyperlink" Target="https://apps.coachingfederation.org/eweb/DynamicPage.aspx?WebCode=MentorSearch&amp;WizardKey=1B3A4D75-A683-4E9A-A162-D952C7645A68&amp;WizardStep=6F0DBA0C-6F40-4F05-A938-2774AAB30660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youtu.be/0daBXAboscE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B7A5-4471-5C45-B0CC-E18DF2D0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Preguntas</a:t>
            </a:r>
            <a:r>
              <a:rPr lang="en-US" dirty="0"/>
              <a:t>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4BD1C7-DA43-0C46-95E7-863BD000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000" y="2156523"/>
            <a:ext cx="5842000" cy="389466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7A23765-C34D-994A-854E-CA6D6CF09959}"/>
              </a:ext>
            </a:extLst>
          </p:cNvPr>
          <p:cNvSpPr txBox="1"/>
          <p:nvPr/>
        </p:nvSpPr>
        <p:spPr>
          <a:xfrm>
            <a:off x="9202994" y="5743163"/>
            <a:ext cx="253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Foto: </a:t>
            </a:r>
            <a:r>
              <a:rPr lang="es-ES_tradnl" sz="1400" dirty="0" err="1"/>
              <a:t>Higgins</a:t>
            </a:r>
            <a:r>
              <a:rPr lang="es-ES_tradnl" sz="1400" dirty="0"/>
              <a:t> para </a:t>
            </a:r>
            <a:r>
              <a:rPr lang="es-ES_tradnl" sz="1400" dirty="0" err="1"/>
              <a:t>Pixabay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562369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B7A5-4471-5C45-B0CC-E18DF2D0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Gracias por </a:t>
            </a:r>
            <a:r>
              <a:rPr lang="en-US" dirty="0" err="1"/>
              <a:t>vuestra</a:t>
            </a:r>
            <a:r>
              <a:rPr lang="en-US" dirty="0"/>
              <a:t> </a:t>
            </a:r>
            <a:r>
              <a:rPr lang="en-US" dirty="0" err="1"/>
              <a:t>atención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00CCE-F1C5-1E45-AE10-96038EE77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Jordi </a:t>
            </a:r>
            <a:r>
              <a:rPr lang="en-US" sz="2400" dirty="0" err="1"/>
              <a:t>Vilá</a:t>
            </a:r>
            <a:r>
              <a:rPr lang="en-US" sz="2400" dirty="0"/>
              <a:t> (Jorge Vila para ICF Global)</a:t>
            </a:r>
          </a:p>
          <a:p>
            <a:r>
              <a:rPr lang="en-US" sz="2400" dirty="0"/>
              <a:t>MCC por la ICF</a:t>
            </a:r>
          </a:p>
          <a:p>
            <a:r>
              <a:rPr lang="en-US" sz="2400" dirty="0">
                <a:hlinkClick r:id="rId2"/>
              </a:rPr>
              <a:t>Miembro del pool de Mentor Coach y Supervisores de la ICF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            </a:t>
            </a:r>
            <a:r>
              <a:rPr lang="en-US" sz="2400" dirty="0">
                <a:hlinkClick r:id="rId3"/>
              </a:rPr>
              <a:t>Jordi.vila@koakura.com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     +34 628223732     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32143A-4978-6A4F-9DCC-5271B58D5C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1CC0B57-C5A5-8C4C-BA62-D45B8244D0E0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Imagen 5" descr="Persona sosteniendo el mouse">
            <a:extLst>
              <a:ext uri="{FF2B5EF4-FFF2-40B4-BE49-F238E27FC236}">
                <a16:creationId xmlns:a16="http://schemas.microsoft.com/office/drawing/2014/main" id="{2261842A-C49C-304B-92CF-8B3D36BCC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490" y="4150699"/>
            <a:ext cx="693173" cy="462115"/>
          </a:xfrm>
          <a:prstGeom prst="rect">
            <a:avLst/>
          </a:prstGeom>
        </p:spPr>
      </p:pic>
      <p:pic>
        <p:nvPicPr>
          <p:cNvPr id="8" name="Gráfico 7" descr="Smartphone con relleno sólido">
            <a:extLst>
              <a:ext uri="{FF2B5EF4-FFF2-40B4-BE49-F238E27FC236}">
                <a16:creationId xmlns:a16="http://schemas.microsoft.com/office/drawing/2014/main" id="{DB4C6FF1-BBF5-9F46-A8B2-42FE59B3C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059" y="4946598"/>
            <a:ext cx="693173" cy="693173"/>
          </a:xfrm>
          <a:prstGeom prst="rect">
            <a:avLst/>
          </a:prstGeom>
        </p:spPr>
      </p:pic>
      <p:pic>
        <p:nvPicPr>
          <p:cNvPr id="7" name="Imagen 6" descr="Una bola de boliche&#10;&#10;Descripción generada automáticamente con confianza media">
            <a:extLst>
              <a:ext uri="{FF2B5EF4-FFF2-40B4-BE49-F238E27FC236}">
                <a16:creationId xmlns:a16="http://schemas.microsoft.com/office/drawing/2014/main" id="{C6758C68-91A1-7A47-BA19-C334F4E1D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315" y="3918952"/>
            <a:ext cx="2921000" cy="19177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FA00B3B-2F8F-4344-A578-9659B32367BA}"/>
              </a:ext>
            </a:extLst>
          </p:cNvPr>
          <p:cNvSpPr txBox="1"/>
          <p:nvPr/>
        </p:nvSpPr>
        <p:spPr>
          <a:xfrm>
            <a:off x="8071338" y="5966641"/>
            <a:ext cx="1992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Foto: Alexa para </a:t>
            </a:r>
            <a:r>
              <a:rPr lang="es-ES_tradnl" sz="1200" dirty="0" err="1"/>
              <a:t>Pixabay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988706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EDB7-8F40-4A44-AB27-B4847B623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Supervisión</a:t>
            </a:r>
            <a:r>
              <a:rPr lang="en-US" sz="4800" dirty="0"/>
              <a:t> virtual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E9855-0306-FB43-A734-58CA18874D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Jordi Vilá (Jorge Vila para ICF GLOBAL) MCC</a:t>
            </a:r>
          </a:p>
        </p:txBody>
      </p:sp>
    </p:spTree>
    <p:extLst>
      <p:ext uri="{BB962C8B-B14F-4D97-AF65-F5344CB8AC3E}">
        <p14:creationId xmlns:p14="http://schemas.microsoft.com/office/powerpoint/2010/main" val="74828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comida, pastel, tabla&#10;&#10;Descripción generada automáticamente">
            <a:extLst>
              <a:ext uri="{FF2B5EF4-FFF2-40B4-BE49-F238E27FC236}">
                <a16:creationId xmlns:a16="http://schemas.microsoft.com/office/drawing/2014/main" id="{C5D7C0DF-4DDE-4449-9731-EF4A5783E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85" y="3053532"/>
            <a:ext cx="4644008" cy="260741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ECEEF24-D15E-D846-A45D-3DB1ADEC204B}"/>
              </a:ext>
            </a:extLst>
          </p:cNvPr>
          <p:cNvSpPr txBox="1"/>
          <p:nvPr/>
        </p:nvSpPr>
        <p:spPr>
          <a:xfrm>
            <a:off x="1871663" y="2240071"/>
            <a:ext cx="772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necesitamos para que este sea un espacio fértil y seguro?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52BAE3-EC34-0048-87E9-1D5A2E5DB144}"/>
              </a:ext>
            </a:extLst>
          </p:cNvPr>
          <p:cNvSpPr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defTabSz="457200" rtl="0" eaLnBrk="1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defRPr/>
            </a:pPr>
            <a:fld id="{CB10EFEE-A634-3643-9E31-C85AB828BAF1}" type="slidenum">
              <a:rPr lang="es-ES" altLang="es-ES" smtClean="0"/>
              <a:pPr>
                <a:defRPr/>
              </a:pPr>
              <a:t>3</a:t>
            </a:fld>
            <a:endParaRPr lang="es-ES" alt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E49C1C-DBE8-264C-A7F9-483201637F3C}"/>
              </a:ext>
            </a:extLst>
          </p:cNvPr>
          <p:cNvSpPr txBox="1"/>
          <p:nvPr/>
        </p:nvSpPr>
        <p:spPr>
          <a:xfrm>
            <a:off x="3739662" y="410308"/>
            <a:ext cx="43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>
                <a:solidFill>
                  <a:srgbClr val="00B0F0"/>
                </a:solidFill>
              </a:rPr>
              <a:t>Alianza breve</a:t>
            </a:r>
          </a:p>
        </p:txBody>
      </p:sp>
    </p:spTree>
    <p:extLst>
      <p:ext uri="{BB962C8B-B14F-4D97-AF65-F5344CB8AC3E}">
        <p14:creationId xmlns:p14="http://schemas.microsoft.com/office/powerpoint/2010/main" val="3857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6D099-09E2-6FCB-DD8C-E8F6F08E1A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CB5EBB-C18C-B817-EA7B-926BC5F356DC}"/>
              </a:ext>
            </a:extLst>
          </p:cNvPr>
          <p:cNvSpPr txBox="1">
            <a:spLocks/>
          </p:cNvSpPr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Quién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soy?</a:t>
            </a:r>
          </a:p>
        </p:txBody>
      </p:sp>
      <p:pic>
        <p:nvPicPr>
          <p:cNvPr id="4" name="Marcador de contenido 4" descr="Un hombre con un sombrero en la cabeza&#10;&#10;Descripción generada automáticamente con confianza baja">
            <a:extLst>
              <a:ext uri="{FF2B5EF4-FFF2-40B4-BE49-F238E27FC236}">
                <a16:creationId xmlns:a16="http://schemas.microsoft.com/office/drawing/2014/main" id="{B2C6E252-3F76-B563-935D-0531DA1E585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213" y="509099"/>
            <a:ext cx="2697574" cy="3065951"/>
          </a:xfrm>
          <a:prstGeom prst="rect">
            <a:avLst/>
          </a:prstGeom>
        </p:spPr>
      </p:pic>
      <p:sp>
        <p:nvSpPr>
          <p:cNvPr id="5" name="CuadroTexto 2">
            <a:extLst>
              <a:ext uri="{FF2B5EF4-FFF2-40B4-BE49-F238E27FC236}">
                <a16:creationId xmlns:a16="http://schemas.microsoft.com/office/drawing/2014/main" id="{8655ED53-F108-5D00-D1D0-BED821FEB837}"/>
              </a:ext>
            </a:extLst>
          </p:cNvPr>
          <p:cNvSpPr txBox="1"/>
          <p:nvPr/>
        </p:nvSpPr>
        <p:spPr>
          <a:xfrm>
            <a:off x="4223511" y="4741130"/>
            <a:ext cx="3974123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s-ES_tradnl" sz="2400" dirty="0"/>
              <a:t>¿Qué queréis saber de mi?</a:t>
            </a:r>
          </a:p>
        </p:txBody>
      </p:sp>
      <p:pic>
        <p:nvPicPr>
          <p:cNvPr id="6" name="Marcador de contenido 4" descr="Un hombre con una corbata&#10;&#10;Descripción generada automáticamente">
            <a:extLst>
              <a:ext uri="{FF2B5EF4-FFF2-40B4-BE49-F238E27FC236}">
                <a16:creationId xmlns:a16="http://schemas.microsoft.com/office/drawing/2014/main" id="{53EC5854-65EC-FCC3-57BD-B941D8EBD9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84995" y="2598738"/>
            <a:ext cx="2488306" cy="3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1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>
            <a:extLst>
              <a:ext uri="{FF2B5EF4-FFF2-40B4-BE49-F238E27FC236}">
                <a16:creationId xmlns:a16="http://schemas.microsoft.com/office/drawing/2014/main" id="{9597C0EF-01CB-8F4B-AB8E-3C489D428980}"/>
              </a:ext>
            </a:extLst>
          </p:cNvPr>
          <p:cNvSpPr txBox="1">
            <a:spLocks/>
          </p:cNvSpPr>
          <p:nvPr/>
        </p:nvSpPr>
        <p:spPr bwMode="auto">
          <a:xfrm>
            <a:off x="10340787" y="6568690"/>
            <a:ext cx="249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r" eaLnBrk="1"/>
            <a:fld id="{C679CF51-388F-624B-B3C4-24A8907431D8}" type="slidenum">
              <a:rPr lang="es-ES" altLang="es-ES" sz="1200">
                <a:solidFill>
                  <a:srgbClr val="FFFFFF"/>
                </a:solidFill>
              </a:rPr>
              <a:pPr algn="r" eaLnBrk="1"/>
              <a:t>5</a:t>
            </a:fld>
            <a:endParaRPr lang="es-ES" altLang="es-ES" sz="1200">
              <a:solidFill>
                <a:srgbClr val="FFFFFF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EAC12DA-8F7E-0349-B9A7-9884D7B565BE}"/>
              </a:ext>
            </a:extLst>
          </p:cNvPr>
          <p:cNvSpPr txBox="1"/>
          <p:nvPr/>
        </p:nvSpPr>
        <p:spPr>
          <a:xfrm>
            <a:off x="507306" y="3787635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Y tú, ¿quién eres? Me encantaría saber tu nombre y expectativa de la sesión, muy brevemente.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62AE1B-10DD-3A40-A906-8B7BC860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6291" y="2899889"/>
            <a:ext cx="4464496" cy="297956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456220F-1320-A04B-865C-E945111CAB0E}"/>
              </a:ext>
            </a:extLst>
          </p:cNvPr>
          <p:cNvSpPr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defTabSz="457200" rtl="0" eaLnBrk="1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defRPr/>
            </a:pPr>
            <a:fld id="{2C5FC7C0-1C54-F84B-A16D-C1C2EC774E46}" type="slidenum">
              <a:rPr lang="es-ES" altLang="es-ES" smtClean="0"/>
              <a:pPr>
                <a:defRPr/>
              </a:pPr>
              <a:t>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53559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>
            <a:extLst>
              <a:ext uri="{FF2B5EF4-FFF2-40B4-BE49-F238E27FC236}">
                <a16:creationId xmlns:a16="http://schemas.microsoft.com/office/drawing/2014/main" id="{F05FED18-8131-4C4F-A35A-9117AE58DE7F}"/>
              </a:ext>
            </a:extLst>
          </p:cNvPr>
          <p:cNvSpPr txBox="1">
            <a:spLocks/>
          </p:cNvSpPr>
          <p:nvPr/>
        </p:nvSpPr>
        <p:spPr bwMode="auto">
          <a:xfrm>
            <a:off x="10340787" y="6568690"/>
            <a:ext cx="249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r" eaLnBrk="1"/>
            <a:fld id="{05D76FAA-B693-BC42-A5BE-C5DEE050D8EE}" type="slidenum">
              <a:rPr lang="es-ES" altLang="es-ES" sz="1200">
                <a:solidFill>
                  <a:srgbClr val="FFFFFF"/>
                </a:solidFill>
              </a:rPr>
              <a:pPr algn="r" eaLnBrk="1"/>
              <a:t>6</a:t>
            </a:fld>
            <a:endParaRPr lang="es-ES" altLang="es-ES" sz="1200">
              <a:solidFill>
                <a:srgbClr val="FFFFFF"/>
              </a:solidFill>
            </a:endParaRPr>
          </a:p>
        </p:txBody>
      </p:sp>
      <p:pic>
        <p:nvPicPr>
          <p:cNvPr id="3" name="Imagen 2" descr="Una persona con un vestido blanco&#10;&#10;Descripción generada automáticamente con confianza media">
            <a:extLst>
              <a:ext uri="{FF2B5EF4-FFF2-40B4-BE49-F238E27FC236}">
                <a16:creationId xmlns:a16="http://schemas.microsoft.com/office/drawing/2014/main" id="{B2DB60B0-EB02-234A-B00A-D43674060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1" y="1649769"/>
            <a:ext cx="3167844" cy="21118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0CC524-9B63-884B-8905-35CC100D4180}"/>
              </a:ext>
            </a:extLst>
          </p:cNvPr>
          <p:cNvSpPr txBox="1"/>
          <p:nvPr/>
        </p:nvSpPr>
        <p:spPr>
          <a:xfrm>
            <a:off x="4187787" y="2505662"/>
            <a:ext cx="429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Párate un segundo, ¿</a:t>
            </a:r>
            <a:r>
              <a:rPr lang="es-ES" sz="2000" dirty="0" err="1"/>
              <a:t>Superviqué</a:t>
            </a:r>
            <a:r>
              <a:rPr lang="es-ES" sz="2000" dirty="0"/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85ECB7-F3F6-4544-B76F-29AAE3A6AF2A}"/>
              </a:ext>
            </a:extLst>
          </p:cNvPr>
          <p:cNvSpPr txBox="1"/>
          <p:nvPr/>
        </p:nvSpPr>
        <p:spPr>
          <a:xfrm>
            <a:off x="5307468" y="364445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diferencia hay entonces entre el Mentor-Coach y el Supervisor?</a:t>
            </a:r>
          </a:p>
        </p:txBody>
      </p:sp>
      <p:pic>
        <p:nvPicPr>
          <p:cNvPr id="7" name="Imagen 6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ADA1F586-CBE7-3345-9C14-5B0901A0E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03" y="4508549"/>
            <a:ext cx="2555776" cy="1703851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00F0E6F-1170-AB4F-8C1A-A5305F07A4EE}"/>
              </a:ext>
            </a:extLst>
          </p:cNvPr>
          <p:cNvSpPr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defTabSz="457200" rtl="0" eaLnBrk="1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defRPr/>
            </a:pPr>
            <a:fld id="{2C5FC7C0-1C54-F84B-A16D-C1C2EC774E46}" type="slidenum">
              <a:rPr lang="es-ES" altLang="es-ES" smtClean="0"/>
              <a:pPr>
                <a:defRPr/>
              </a:pPr>
              <a:t>6</a:t>
            </a:fld>
            <a:endParaRPr lang="es-ES" altLang="es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>
            <a:extLst>
              <a:ext uri="{FF2B5EF4-FFF2-40B4-BE49-F238E27FC236}">
                <a16:creationId xmlns:a16="http://schemas.microsoft.com/office/drawing/2014/main" id="{FBAB1F5C-03D6-DB46-8AC5-67EFAA914D13}"/>
              </a:ext>
            </a:extLst>
          </p:cNvPr>
          <p:cNvSpPr txBox="1">
            <a:spLocks/>
          </p:cNvSpPr>
          <p:nvPr/>
        </p:nvSpPr>
        <p:spPr bwMode="auto">
          <a:xfrm>
            <a:off x="10340787" y="6568690"/>
            <a:ext cx="249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r" eaLnBrk="1"/>
            <a:fld id="{FC5A9E2F-AEF3-3A41-BAB9-5A1A701F5F0C}" type="slidenum">
              <a:rPr lang="es-ES" altLang="es-ES" sz="1200">
                <a:solidFill>
                  <a:srgbClr val="FFFFFF"/>
                </a:solidFill>
              </a:rPr>
              <a:pPr algn="r" eaLnBrk="1"/>
              <a:t>7</a:t>
            </a:fld>
            <a:endParaRPr lang="es-ES" altLang="es-ES" sz="1200">
              <a:solidFill>
                <a:srgbClr val="FFFFFF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D9BC6B-0276-C242-8593-7FA1E7C927DD}"/>
              </a:ext>
            </a:extLst>
          </p:cNvPr>
          <p:cNvSpPr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defTabSz="457200" rtl="0" eaLnBrk="1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defRPr/>
            </a:pPr>
            <a:fld id="{2C5FC7C0-1C54-F84B-A16D-C1C2EC774E46}" type="slidenum">
              <a:rPr lang="es-ES" altLang="es-ES" smtClean="0"/>
              <a:pPr>
                <a:defRPr/>
              </a:pPr>
              <a:t>7</a:t>
            </a:fld>
            <a:endParaRPr lang="es-ES" altLang="es-ES"/>
          </a:p>
        </p:txBody>
      </p:sp>
      <p:pic>
        <p:nvPicPr>
          <p:cNvPr id="4" name="Imagen 3" descr="Imagen que contiene persona, interior, hombre, corte&#10;&#10;Descripción generada automáticamente">
            <a:extLst>
              <a:ext uri="{FF2B5EF4-FFF2-40B4-BE49-F238E27FC236}">
                <a16:creationId xmlns:a16="http://schemas.microsoft.com/office/drawing/2014/main" id="{34D74437-593A-8649-BBCD-2328C8C78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1" y="1771184"/>
            <a:ext cx="3563888" cy="2375925"/>
          </a:xfrm>
          <a:prstGeom prst="rect">
            <a:avLst/>
          </a:prstGeom>
        </p:spPr>
      </p:pic>
      <p:pic>
        <p:nvPicPr>
          <p:cNvPr id="6" name="Imagen 5" descr="Una persona sonriendo&#10;&#10;Descripción generada automáticamente">
            <a:extLst>
              <a:ext uri="{FF2B5EF4-FFF2-40B4-BE49-F238E27FC236}">
                <a16:creationId xmlns:a16="http://schemas.microsoft.com/office/drawing/2014/main" id="{86DB83C2-BA2B-364A-847C-E0A9B2B75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66" y="4279278"/>
            <a:ext cx="3275856" cy="21839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960BC4E-3F61-DE4C-BC50-6BF3DD361C5C}"/>
              </a:ext>
            </a:extLst>
          </p:cNvPr>
          <p:cNvSpPr txBox="1"/>
          <p:nvPr/>
        </p:nvSpPr>
        <p:spPr>
          <a:xfrm>
            <a:off x="3814527" y="4743794"/>
            <a:ext cx="35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¿Grupal o individual?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>
            <a:extLst>
              <a:ext uri="{FF2B5EF4-FFF2-40B4-BE49-F238E27FC236}">
                <a16:creationId xmlns:a16="http://schemas.microsoft.com/office/drawing/2014/main" id="{08E280FE-8919-8641-96FA-DBDB5EA63A5B}"/>
              </a:ext>
            </a:extLst>
          </p:cNvPr>
          <p:cNvSpPr txBox="1">
            <a:spLocks/>
          </p:cNvSpPr>
          <p:nvPr/>
        </p:nvSpPr>
        <p:spPr bwMode="auto">
          <a:xfrm>
            <a:off x="10340787" y="6568690"/>
            <a:ext cx="249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r" eaLnBrk="1"/>
            <a:fld id="{6CDD1EBA-D777-CB4F-8CEC-B0BC46974101}" type="slidenum">
              <a:rPr lang="es-ES" altLang="es-ES" sz="1200">
                <a:solidFill>
                  <a:srgbClr val="FFFFFF"/>
                </a:solidFill>
              </a:rPr>
              <a:pPr algn="r" eaLnBrk="1"/>
              <a:t>8</a:t>
            </a:fld>
            <a:endParaRPr lang="es-ES" altLang="es-ES" sz="1200">
              <a:solidFill>
                <a:srgbClr val="FFFFFF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C50421-BF85-5343-B2AC-0DE2CCB66085}"/>
              </a:ext>
            </a:extLst>
          </p:cNvPr>
          <p:cNvSpPr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defTabSz="457200" rtl="0" eaLnBrk="1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defRPr/>
            </a:pPr>
            <a:fld id="{2C5FC7C0-1C54-F84B-A16D-C1C2EC774E46}" type="slidenum">
              <a:rPr lang="es-ES" altLang="es-ES" smtClean="0"/>
              <a:pPr>
                <a:defRPr/>
              </a:pPr>
              <a:t>8</a:t>
            </a:fld>
            <a:endParaRPr lang="es-ES" altLang="es-ES"/>
          </a:p>
        </p:txBody>
      </p:sp>
      <p:pic>
        <p:nvPicPr>
          <p:cNvPr id="4" name="Imagen 3" descr="Interfaz de usuario gráfica, Sitio web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8AED3CC8-6830-0143-99B3-5A0A712F4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50" y="2141240"/>
            <a:ext cx="6664446" cy="29523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9F73F8-099B-7346-852B-5D1AA7B86191}"/>
              </a:ext>
            </a:extLst>
          </p:cNvPr>
          <p:cNvSpPr txBox="1"/>
          <p:nvPr/>
        </p:nvSpPr>
        <p:spPr>
          <a:xfrm>
            <a:off x="4531978" y="5577599"/>
            <a:ext cx="329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Fuente: </a:t>
            </a:r>
            <a:r>
              <a:rPr lang="es-ES" i="1" dirty="0" err="1"/>
              <a:t>Goldvarg</a:t>
            </a:r>
            <a:r>
              <a:rPr lang="es-ES" i="1" dirty="0"/>
              <a:t>, D. (2018)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>
            <a:extLst>
              <a:ext uri="{FF2B5EF4-FFF2-40B4-BE49-F238E27FC236}">
                <a16:creationId xmlns:a16="http://schemas.microsoft.com/office/drawing/2014/main" id="{F4EAD3D7-7B3D-8945-8ADA-4E061CAD256D}"/>
              </a:ext>
            </a:extLst>
          </p:cNvPr>
          <p:cNvSpPr txBox="1">
            <a:spLocks/>
          </p:cNvSpPr>
          <p:nvPr/>
        </p:nvSpPr>
        <p:spPr bwMode="auto">
          <a:xfrm>
            <a:off x="10340787" y="6568690"/>
            <a:ext cx="2494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r" eaLnBrk="1"/>
            <a:fld id="{49A49466-369C-5C46-B657-F7C3D639173C}" type="slidenum">
              <a:rPr lang="es-ES" altLang="es-ES" sz="1200">
                <a:solidFill>
                  <a:srgbClr val="FFFFFF"/>
                </a:solidFill>
              </a:rPr>
              <a:pPr algn="r" eaLnBrk="1"/>
              <a:t>9</a:t>
            </a:fld>
            <a:endParaRPr lang="es-ES" altLang="es-ES" sz="1200">
              <a:solidFill>
                <a:srgbClr val="FFFFFF"/>
              </a:solidFill>
            </a:endParaRPr>
          </a:p>
        </p:txBody>
      </p:sp>
      <p:sp>
        <p:nvSpPr>
          <p:cNvPr id="50178" name="Text Box 2" descr="1 Rectángulo">
            <a:extLst>
              <a:ext uri="{FF2B5EF4-FFF2-40B4-BE49-F238E27FC236}">
                <a16:creationId xmlns:a16="http://schemas.microsoft.com/office/drawing/2014/main" id="{62598022-949E-734E-9694-1451BEE7735A}"/>
              </a:ext>
            </a:extLst>
          </p:cNvPr>
          <p:cNvSpPr txBox="1">
            <a:spLocks/>
          </p:cNvSpPr>
          <p:nvPr/>
        </p:nvSpPr>
        <p:spPr bwMode="auto">
          <a:xfrm>
            <a:off x="2071689" y="773113"/>
            <a:ext cx="8047037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endParaRPr lang="es-ES" altLang="es-ES" sz="800"/>
          </a:p>
          <a:p>
            <a:pPr algn="just">
              <a:spcBef>
                <a:spcPts val="600"/>
              </a:spcBef>
              <a:buSzPct val="100000"/>
              <a:buFontTx/>
              <a:buChar char="▪"/>
            </a:pPr>
            <a:endParaRPr lang="es-ES" alt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66E7B6-119A-614E-B33C-B89BB2E7C969}"/>
              </a:ext>
            </a:extLst>
          </p:cNvPr>
          <p:cNvSpPr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defTabSz="457200" rtl="0" eaLnBrk="1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defRPr/>
            </a:pPr>
            <a:fld id="{2C5FC7C0-1C54-F84B-A16D-C1C2EC774E46}" type="slidenum">
              <a:rPr lang="es-ES" altLang="es-ES" smtClean="0"/>
              <a:pPr>
                <a:defRPr/>
              </a:pPr>
              <a:t>9</a:t>
            </a:fld>
            <a:endParaRPr lang="es-ES" altLang="es-ES"/>
          </a:p>
        </p:txBody>
      </p:sp>
      <p:pic>
        <p:nvPicPr>
          <p:cNvPr id="4" name="Imagen 3" descr="Un grupo de personas jugando video juegos en una sala&#10;&#10;Descripción generada automáticamente">
            <a:extLst>
              <a:ext uri="{FF2B5EF4-FFF2-40B4-BE49-F238E27FC236}">
                <a16:creationId xmlns:a16="http://schemas.microsoft.com/office/drawing/2014/main" id="{1FA5CA8C-A27E-B144-BA59-9C80EFA8D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" y="1875323"/>
            <a:ext cx="4348207" cy="288974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F884EA-561B-EB4D-AE2A-3A503E06EB0B}"/>
              </a:ext>
            </a:extLst>
          </p:cNvPr>
          <p:cNvSpPr txBox="1"/>
          <p:nvPr/>
        </p:nvSpPr>
        <p:spPr>
          <a:xfrm>
            <a:off x="5560224" y="4985389"/>
            <a:ext cx="5916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¿Practicamos?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Exposición breve de casos.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Elección de casos en función del tiempo.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Ponente + 4 voluntarios, el resto apagan cámara y micro.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9_Office Theme">
  <a:themeElements>
    <a:clrScheme name="ICF GE Color Palette">
      <a:dk1>
        <a:srgbClr val="171B60"/>
      </a:dk1>
      <a:lt1>
        <a:srgbClr val="FFFFFF"/>
      </a:lt1>
      <a:dk2>
        <a:srgbClr val="343741"/>
      </a:dk2>
      <a:lt2>
        <a:srgbClr val="BFB8AF"/>
      </a:lt2>
      <a:accent1>
        <a:srgbClr val="30388D"/>
      </a:accent1>
      <a:accent2>
        <a:srgbClr val="FFB545"/>
      </a:accent2>
      <a:accent3>
        <a:srgbClr val="001E60"/>
      </a:accent3>
      <a:accent4>
        <a:srgbClr val="EEE049"/>
      </a:accent4>
      <a:accent5>
        <a:srgbClr val="BFB8AF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ICF GE Color Palette">
      <a:dk1>
        <a:srgbClr val="171B60"/>
      </a:dk1>
      <a:lt1>
        <a:srgbClr val="FFFFFF"/>
      </a:lt1>
      <a:dk2>
        <a:srgbClr val="343741"/>
      </a:dk2>
      <a:lt2>
        <a:srgbClr val="BFB8AF"/>
      </a:lt2>
      <a:accent1>
        <a:srgbClr val="30388D"/>
      </a:accent1>
      <a:accent2>
        <a:srgbClr val="FFB545"/>
      </a:accent2>
      <a:accent3>
        <a:srgbClr val="001E60"/>
      </a:accent3>
      <a:accent4>
        <a:srgbClr val="EEE049"/>
      </a:accent4>
      <a:accent5>
        <a:srgbClr val="BFB8AF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ICF GE Color Palette">
      <a:dk1>
        <a:srgbClr val="171B60"/>
      </a:dk1>
      <a:lt1>
        <a:srgbClr val="FFFFFF"/>
      </a:lt1>
      <a:dk2>
        <a:srgbClr val="343741"/>
      </a:dk2>
      <a:lt2>
        <a:srgbClr val="BFB8AF"/>
      </a:lt2>
      <a:accent1>
        <a:srgbClr val="30388D"/>
      </a:accent1>
      <a:accent2>
        <a:srgbClr val="FFB545"/>
      </a:accent2>
      <a:accent3>
        <a:srgbClr val="001E60"/>
      </a:accent3>
      <a:accent4>
        <a:srgbClr val="EEE049"/>
      </a:accent4>
      <a:accent5>
        <a:srgbClr val="BFB8AF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ICF GE Color Palette">
      <a:dk1>
        <a:srgbClr val="171B60"/>
      </a:dk1>
      <a:lt1>
        <a:srgbClr val="FFFFFF"/>
      </a:lt1>
      <a:dk2>
        <a:srgbClr val="343741"/>
      </a:dk2>
      <a:lt2>
        <a:srgbClr val="BFB8AF"/>
      </a:lt2>
      <a:accent1>
        <a:srgbClr val="30388D"/>
      </a:accent1>
      <a:accent2>
        <a:srgbClr val="FFB545"/>
      </a:accent2>
      <a:accent3>
        <a:srgbClr val="001E60"/>
      </a:accent3>
      <a:accent4>
        <a:srgbClr val="EEE049"/>
      </a:accent4>
      <a:accent5>
        <a:srgbClr val="BFB8AF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ICF GE Color Palette">
      <a:dk1>
        <a:srgbClr val="171B60"/>
      </a:dk1>
      <a:lt1>
        <a:srgbClr val="FFFFFF"/>
      </a:lt1>
      <a:dk2>
        <a:srgbClr val="343741"/>
      </a:dk2>
      <a:lt2>
        <a:srgbClr val="BFB8AF"/>
      </a:lt2>
      <a:accent1>
        <a:srgbClr val="30388D"/>
      </a:accent1>
      <a:accent2>
        <a:srgbClr val="FFB545"/>
      </a:accent2>
      <a:accent3>
        <a:srgbClr val="001E60"/>
      </a:accent3>
      <a:accent4>
        <a:srgbClr val="EEE049"/>
      </a:accent4>
      <a:accent5>
        <a:srgbClr val="BFB8AF"/>
      </a:accent5>
      <a:accent6>
        <a:srgbClr val="535659"/>
      </a:accent6>
      <a:hlink>
        <a:srgbClr val="567EBF"/>
      </a:hlink>
      <a:folHlink>
        <a:srgbClr val="9595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331</Words>
  <Application>Microsoft Macintosh PowerPoint</Application>
  <PresentationFormat>Panorámica</PresentationFormat>
  <Paragraphs>44</Paragraphs>
  <Slides>12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Montserrat</vt:lpstr>
      <vt:lpstr>Calibri</vt:lpstr>
      <vt:lpstr>Montserrat Light</vt:lpstr>
      <vt:lpstr>Arial</vt:lpstr>
      <vt:lpstr>9_Office Theme</vt:lpstr>
      <vt:lpstr>10_Office Theme</vt:lpstr>
      <vt:lpstr>8_Office Theme</vt:lpstr>
      <vt:lpstr>7_Office Theme</vt:lpstr>
      <vt:lpstr>11_Office Theme</vt:lpstr>
      <vt:lpstr>Presentación de PowerPoint</vt:lpstr>
      <vt:lpstr>Supervisión virtual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¿Preguntas?</vt:lpstr>
      <vt:lpstr>Gracias por vuestra atención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Julie Loboyko</dc:creator>
  <cp:lastModifiedBy>Jordi Vila Gimenez</cp:lastModifiedBy>
  <cp:revision>8</cp:revision>
  <dcterms:created xsi:type="dcterms:W3CDTF">2018-01-18T15:13:14Z</dcterms:created>
  <dcterms:modified xsi:type="dcterms:W3CDTF">2024-05-09T08:41:58Z</dcterms:modified>
</cp:coreProperties>
</file>