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344" r:id="rId3"/>
    <p:sldId id="260" r:id="rId4"/>
    <p:sldId id="258" r:id="rId5"/>
    <p:sldId id="2147474116" r:id="rId6"/>
    <p:sldId id="2147474120" r:id="rId7"/>
    <p:sldId id="452" r:id="rId8"/>
    <p:sldId id="488" r:id="rId9"/>
    <p:sldId id="489" r:id="rId10"/>
    <p:sldId id="496" r:id="rId11"/>
    <p:sldId id="338" r:id="rId12"/>
    <p:sldId id="333" r:id="rId13"/>
    <p:sldId id="498" r:id="rId14"/>
    <p:sldId id="2147474118" r:id="rId15"/>
    <p:sldId id="2147474119" r:id="rId16"/>
    <p:sldId id="259" r:id="rId17"/>
    <p:sldId id="2147474121" r:id="rId18"/>
    <p:sldId id="464" r:id="rId19"/>
    <p:sldId id="463" r:id="rId20"/>
    <p:sldId id="273" r:id="rId21"/>
    <p:sldId id="267" r:id="rId22"/>
    <p:sldId id="457" r:id="rId23"/>
    <p:sldId id="458" r:id="rId24"/>
    <p:sldId id="271" r:id="rId25"/>
    <p:sldId id="491" r:id="rId26"/>
    <p:sldId id="266" r:id="rId27"/>
    <p:sldId id="497" r:id="rId28"/>
    <p:sldId id="362" r:id="rId29"/>
    <p:sldId id="363" r:id="rId30"/>
    <p:sldId id="461" r:id="rId31"/>
    <p:sldId id="2147474122" r:id="rId32"/>
    <p:sldId id="286" r:id="rId33"/>
    <p:sldId id="285" r:id="rId34"/>
  </p:sldIdLst>
  <p:sldSz cx="9144000" cy="6858000" type="screen4x3"/>
  <p:notesSz cx="7099300"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380" y="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4311" tIns="47156" rIns="94311" bIns="47156" rtlCol="0"/>
          <a:lstStyle>
            <a:lvl1pPr algn="l">
              <a:defRPr sz="1200"/>
            </a:lvl1pPr>
          </a:lstStyle>
          <a:p>
            <a:r>
              <a:rPr lang="en-GB"/>
              <a:t>Better Than Before - Rebound With Resilience</a:t>
            </a:r>
            <a:endParaRPr lang="en-CA"/>
          </a:p>
        </p:txBody>
      </p:sp>
      <p:sp>
        <p:nvSpPr>
          <p:cNvPr id="3" name="Date Placeholder 2"/>
          <p:cNvSpPr>
            <a:spLocks noGrp="1"/>
          </p:cNvSpPr>
          <p:nvPr>
            <p:ph type="dt" sz="quarter" idx="1"/>
          </p:nvPr>
        </p:nvSpPr>
        <p:spPr>
          <a:xfrm>
            <a:off x="4021294" y="0"/>
            <a:ext cx="3076363" cy="511731"/>
          </a:xfrm>
          <a:prstGeom prst="rect">
            <a:avLst/>
          </a:prstGeom>
        </p:spPr>
        <p:txBody>
          <a:bodyPr vert="horz" lIns="94311" tIns="47156" rIns="94311" bIns="47156" rtlCol="0"/>
          <a:lstStyle>
            <a:lvl1pPr algn="r">
              <a:defRPr sz="1200"/>
            </a:lvl1pPr>
          </a:lstStyle>
          <a:p>
            <a:fld id="{2A47530A-79C3-469F-8CFC-B45BBACCF427}" type="datetime1">
              <a:rPr lang="en-CA" smtClean="0"/>
              <a:t>2025-05-14</a:t>
            </a:fld>
            <a:endParaRPr lang="en-CA"/>
          </a:p>
        </p:txBody>
      </p:sp>
      <p:sp>
        <p:nvSpPr>
          <p:cNvPr id="4" name="Footer Placeholder 3"/>
          <p:cNvSpPr>
            <a:spLocks noGrp="1"/>
          </p:cNvSpPr>
          <p:nvPr>
            <p:ph type="ftr" sz="quarter" idx="2"/>
          </p:nvPr>
        </p:nvSpPr>
        <p:spPr>
          <a:xfrm>
            <a:off x="0" y="9721106"/>
            <a:ext cx="3076363" cy="511731"/>
          </a:xfrm>
          <a:prstGeom prst="rect">
            <a:avLst/>
          </a:prstGeom>
        </p:spPr>
        <p:txBody>
          <a:bodyPr vert="horz" lIns="94311" tIns="47156" rIns="94311" bIns="47156" rtlCol="0" anchor="b"/>
          <a:lstStyle>
            <a:lvl1pPr algn="l">
              <a:defRPr sz="1200"/>
            </a:lvl1pPr>
          </a:lstStyle>
          <a:p>
            <a:r>
              <a:rPr lang="en-CA"/>
              <a:t>emmett + associates janet@emmettandassociates.com</a:t>
            </a:r>
          </a:p>
        </p:txBody>
      </p:sp>
      <p:sp>
        <p:nvSpPr>
          <p:cNvPr id="5" name="Slide Number Placeholder 4"/>
          <p:cNvSpPr>
            <a:spLocks noGrp="1"/>
          </p:cNvSpPr>
          <p:nvPr>
            <p:ph type="sldNum" sz="quarter" idx="3"/>
          </p:nvPr>
        </p:nvSpPr>
        <p:spPr>
          <a:xfrm>
            <a:off x="4021294" y="9721106"/>
            <a:ext cx="3076363" cy="511731"/>
          </a:xfrm>
          <a:prstGeom prst="rect">
            <a:avLst/>
          </a:prstGeom>
        </p:spPr>
        <p:txBody>
          <a:bodyPr vert="horz" lIns="94311" tIns="47156" rIns="94311" bIns="47156" rtlCol="0" anchor="b"/>
          <a:lstStyle>
            <a:lvl1pPr algn="r">
              <a:defRPr sz="1200"/>
            </a:lvl1pPr>
          </a:lstStyle>
          <a:p>
            <a:fld id="{C039A128-9F8C-4A4D-94BB-995ACEF6D69D}" type="slidenum">
              <a:rPr lang="en-CA" smtClean="0"/>
              <a:t>‹#›</a:t>
            </a:fld>
            <a:endParaRPr lang="en-CA"/>
          </a:p>
        </p:txBody>
      </p:sp>
    </p:spTree>
    <p:extLst>
      <p:ext uri="{BB962C8B-B14F-4D97-AF65-F5344CB8AC3E}">
        <p14:creationId xmlns:p14="http://schemas.microsoft.com/office/powerpoint/2010/main" val="663705941"/>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4311" tIns="47156" rIns="94311" bIns="47156" rtlCol="0"/>
          <a:lstStyle>
            <a:lvl1pPr algn="l">
              <a:defRPr sz="1200"/>
            </a:lvl1pPr>
          </a:lstStyle>
          <a:p>
            <a:r>
              <a:rPr lang="en-GB"/>
              <a:t>Better Than Before - Rebound With Resilience</a:t>
            </a:r>
            <a:endParaRPr lang="en-CA"/>
          </a:p>
        </p:txBody>
      </p:sp>
      <p:sp>
        <p:nvSpPr>
          <p:cNvPr id="3" name="Date Placeholder 2"/>
          <p:cNvSpPr>
            <a:spLocks noGrp="1"/>
          </p:cNvSpPr>
          <p:nvPr>
            <p:ph type="dt" idx="1"/>
          </p:nvPr>
        </p:nvSpPr>
        <p:spPr>
          <a:xfrm>
            <a:off x="4021294" y="0"/>
            <a:ext cx="3076363" cy="511731"/>
          </a:xfrm>
          <a:prstGeom prst="rect">
            <a:avLst/>
          </a:prstGeom>
        </p:spPr>
        <p:txBody>
          <a:bodyPr vert="horz" lIns="94311" tIns="47156" rIns="94311" bIns="47156" rtlCol="0"/>
          <a:lstStyle>
            <a:lvl1pPr algn="r">
              <a:defRPr sz="1200"/>
            </a:lvl1pPr>
          </a:lstStyle>
          <a:p>
            <a:fld id="{C89F49B6-7C92-4695-AB6D-501BB4FD0FE0}" type="datetime1">
              <a:rPr lang="en-CA" smtClean="0"/>
              <a:t>2025-05-14</a:t>
            </a:fld>
            <a:endParaRPr lang="en-CA"/>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311" tIns="47156" rIns="94311" bIns="47156" rtlCol="0" anchor="ctr"/>
          <a:lstStyle/>
          <a:p>
            <a:endParaRPr lang="en-CA"/>
          </a:p>
        </p:txBody>
      </p:sp>
      <p:sp>
        <p:nvSpPr>
          <p:cNvPr id="5" name="Notes Placeholder 4"/>
          <p:cNvSpPr>
            <a:spLocks noGrp="1"/>
          </p:cNvSpPr>
          <p:nvPr>
            <p:ph type="body" sz="quarter" idx="3"/>
          </p:nvPr>
        </p:nvSpPr>
        <p:spPr>
          <a:xfrm>
            <a:off x="709930" y="4861442"/>
            <a:ext cx="5679440" cy="4605576"/>
          </a:xfrm>
          <a:prstGeom prst="rect">
            <a:avLst/>
          </a:prstGeom>
        </p:spPr>
        <p:txBody>
          <a:bodyPr vert="horz" lIns="94311" tIns="47156" rIns="94311" bIns="4715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9721106"/>
            <a:ext cx="3076363" cy="511731"/>
          </a:xfrm>
          <a:prstGeom prst="rect">
            <a:avLst/>
          </a:prstGeom>
        </p:spPr>
        <p:txBody>
          <a:bodyPr vert="horz" lIns="94311" tIns="47156" rIns="94311" bIns="47156" rtlCol="0" anchor="b"/>
          <a:lstStyle>
            <a:lvl1pPr algn="l">
              <a:defRPr sz="1200"/>
            </a:lvl1pPr>
          </a:lstStyle>
          <a:p>
            <a:r>
              <a:rPr lang="en-CA"/>
              <a:t>emmett + associates janet@emmettandassociates.com</a:t>
            </a:r>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4311" tIns="47156" rIns="94311" bIns="47156" rtlCol="0" anchor="b"/>
          <a:lstStyle>
            <a:lvl1pPr algn="r">
              <a:defRPr sz="1200"/>
            </a:lvl1pPr>
          </a:lstStyle>
          <a:p>
            <a:fld id="{B45584AF-8F78-4A77-8075-88F8CCCA3BA2}" type="slidenum">
              <a:rPr lang="en-CA" smtClean="0"/>
              <a:t>‹#›</a:t>
            </a:fld>
            <a:endParaRPr lang="en-CA"/>
          </a:p>
        </p:txBody>
      </p:sp>
    </p:spTree>
    <p:extLst>
      <p:ext uri="{BB962C8B-B14F-4D97-AF65-F5344CB8AC3E}">
        <p14:creationId xmlns:p14="http://schemas.microsoft.com/office/powerpoint/2010/main" val="3818847420"/>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2: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2:notes"/>
          <p:cNvSpPr txBox="1">
            <a:spLocks noGrp="1"/>
          </p:cNvSpPr>
          <p:nvPr>
            <p:ph type="body" idx="1"/>
          </p:nvPr>
        </p:nvSpPr>
        <p:spPr>
          <a:xfrm>
            <a:off x="709930" y="4861442"/>
            <a:ext cx="5679440" cy="4605576"/>
          </a:xfrm>
          <a:prstGeom prst="rect">
            <a:avLst/>
          </a:prstGeom>
          <a:noFill/>
          <a:ln>
            <a:noFill/>
          </a:ln>
        </p:spPr>
        <p:txBody>
          <a:bodyPr spcFirstLastPara="1" wrap="square" lIns="94296" tIns="94296" rIns="94296" bIns="94296" anchor="t" anchorCtr="0">
            <a:noAutofit/>
          </a:bodyPr>
          <a:lstStyle/>
          <a:p>
            <a:pPr>
              <a:buSzPts val="1100"/>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a:spLocks noGrp="1" noRot="1" noChangeAspect="1"/>
          </p:cNvSpPr>
          <p:nvPr>
            <p:ph type="sldImg" idx="2"/>
          </p:nvPr>
        </p:nvSpPr>
        <p:spPr>
          <a:xfrm>
            <a:off x="1046163" y="782638"/>
            <a:ext cx="5208587" cy="390683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337" name="Shape 337"/>
          <p:cNvSpPr txBox="1">
            <a:spLocks noGrp="1"/>
          </p:cNvSpPr>
          <p:nvPr>
            <p:ph type="body" idx="1"/>
          </p:nvPr>
        </p:nvSpPr>
        <p:spPr>
          <a:xfrm>
            <a:off x="730144" y="4949220"/>
            <a:ext cx="5841146" cy="4688732"/>
          </a:xfrm>
          <a:prstGeom prst="rect">
            <a:avLst/>
          </a:prstGeom>
          <a:noFill/>
          <a:ln>
            <a:noFill/>
          </a:ln>
        </p:spPr>
        <p:txBody>
          <a:bodyPr lIns="96230" tIns="48115" rIns="96230" bIns="48115" anchor="t" anchorCtr="0">
            <a:noAutofit/>
          </a:bodyPr>
          <a:lstStyle/>
          <a:p>
            <a:pPr>
              <a:buSzPct val="25000"/>
            </a:pPr>
            <a:r>
              <a:rPr lang="en-US" sz="1100" b="1" dirty="0">
                <a:solidFill>
                  <a:schemeClr val="dk1"/>
                </a:solidFill>
                <a:latin typeface="Calibri"/>
                <a:ea typeface="Calibri"/>
                <a:cs typeface="Calibri"/>
                <a:sym typeface="Calibri"/>
              </a:rPr>
              <a:t>Goal: </a:t>
            </a:r>
            <a:r>
              <a:rPr lang="en-US" sz="1100" dirty="0">
                <a:solidFill>
                  <a:schemeClr val="dk1"/>
                </a:solidFill>
                <a:latin typeface="Calibri"/>
                <a:ea typeface="Calibri"/>
                <a:cs typeface="Calibri"/>
                <a:sym typeface="Calibri"/>
              </a:rPr>
              <a:t>To increase understanding of the ‘brain’ processes that happen with coaching</a:t>
            </a:r>
          </a:p>
          <a:p>
            <a:pPr>
              <a:buSzPct val="25000"/>
            </a:pPr>
            <a:endParaRPr lang="en-US" sz="1100" dirty="0">
              <a:solidFill>
                <a:schemeClr val="dk1"/>
              </a:solidFill>
              <a:latin typeface="Calibri"/>
              <a:ea typeface="Calibri"/>
              <a:cs typeface="Calibri"/>
              <a:sym typeface="Calibri"/>
            </a:endParaRPr>
          </a:p>
          <a:p>
            <a:pPr>
              <a:buSzPct val="25000"/>
            </a:pPr>
            <a:r>
              <a:rPr lang="en-US" sz="1100" b="1" dirty="0">
                <a:solidFill>
                  <a:schemeClr val="dk1"/>
                </a:solidFill>
                <a:latin typeface="Calibri"/>
                <a:ea typeface="Calibri"/>
                <a:cs typeface="Calibri"/>
                <a:sym typeface="Calibri"/>
              </a:rPr>
              <a:t>Messages:</a:t>
            </a:r>
          </a:p>
          <a:p>
            <a:pPr>
              <a:buSzPct val="25000"/>
            </a:pPr>
            <a:endParaRPr lang="en-US" sz="1100" dirty="0">
              <a:solidFill>
                <a:schemeClr val="dk1"/>
              </a:solidFill>
              <a:latin typeface="Calibri"/>
              <a:ea typeface="Calibri"/>
              <a:cs typeface="Calibri"/>
              <a:sym typeface="Calibri"/>
            </a:endParaRPr>
          </a:p>
          <a:p>
            <a:pPr marL="176834" indent="-176834">
              <a:buSzPct val="25000"/>
              <a:buFont typeface="Arial" panose="020B0604020202020204" pitchFamily="34" charset="0"/>
              <a:buChar char="•"/>
            </a:pPr>
            <a:r>
              <a:rPr lang="en-US" sz="1100" dirty="0">
                <a:solidFill>
                  <a:schemeClr val="dk1"/>
                </a:solidFill>
                <a:latin typeface="Calibri"/>
                <a:ea typeface="Calibri"/>
                <a:cs typeface="Calibri"/>
                <a:sym typeface="Calibri"/>
              </a:rPr>
              <a:t>Three parts of the brain:</a:t>
            </a:r>
          </a:p>
          <a:p>
            <a:pPr marL="176834" indent="-176834">
              <a:buSzPct val="25000"/>
              <a:buFont typeface="Arial" panose="020B0604020202020204" pitchFamily="34" charset="0"/>
              <a:buChar char="•"/>
            </a:pPr>
            <a:endParaRPr lang="en-US" sz="1100" b="1" dirty="0">
              <a:solidFill>
                <a:schemeClr val="dk1"/>
              </a:solidFill>
              <a:latin typeface="Calibri"/>
              <a:ea typeface="Calibri"/>
              <a:cs typeface="Calibri"/>
              <a:sym typeface="Calibri"/>
            </a:endParaRPr>
          </a:p>
          <a:p>
            <a:pPr marL="176834" indent="-176834">
              <a:buSzPct val="25000"/>
              <a:buFont typeface="Arial" panose="020B0604020202020204" pitchFamily="34" charset="0"/>
              <a:buChar char="•"/>
            </a:pPr>
            <a:r>
              <a:rPr lang="en-US" sz="1100" b="1" dirty="0">
                <a:solidFill>
                  <a:schemeClr val="dk1"/>
                </a:solidFill>
                <a:latin typeface="Calibri"/>
                <a:ea typeface="Calibri"/>
                <a:cs typeface="Calibri"/>
                <a:sym typeface="Calibri"/>
              </a:rPr>
              <a:t>The Rest of the Brain </a:t>
            </a:r>
            <a:r>
              <a:rPr lang="en-US" sz="1100" dirty="0">
                <a:solidFill>
                  <a:schemeClr val="dk1"/>
                </a:solidFill>
                <a:latin typeface="Calibri"/>
                <a:ea typeface="Calibri"/>
                <a:cs typeface="Calibri"/>
                <a:sym typeface="Calibri"/>
              </a:rPr>
              <a:t>is responsible for information, skills and  knowledge. It is where it is stored and hard wired once it is learned and mastered.  Your brain can access information stored here very rapidly, it can multi task and is incredibly fast.  The act of recalling a memorized fact, solving a known problem happens very </a:t>
            </a:r>
            <a:r>
              <a:rPr lang="en-US" sz="1100" dirty="0" err="1">
                <a:solidFill>
                  <a:schemeClr val="dk1"/>
                </a:solidFill>
                <a:latin typeface="Calibri"/>
                <a:ea typeface="Calibri"/>
                <a:cs typeface="Calibri"/>
                <a:sym typeface="Calibri"/>
              </a:rPr>
              <a:t>very</a:t>
            </a:r>
            <a:r>
              <a:rPr lang="en-US" sz="1100" dirty="0">
                <a:solidFill>
                  <a:schemeClr val="dk1"/>
                </a:solidFill>
                <a:latin typeface="Calibri"/>
                <a:ea typeface="Calibri"/>
                <a:cs typeface="Calibri"/>
                <a:sym typeface="Calibri"/>
              </a:rPr>
              <a:t> quickly…the challenge comes when we run into something </a:t>
            </a:r>
            <a:r>
              <a:rPr lang="en-US" sz="1100" i="1" u="sng" dirty="0">
                <a:solidFill>
                  <a:schemeClr val="dk1"/>
                </a:solidFill>
                <a:latin typeface="Calibri"/>
                <a:ea typeface="Calibri"/>
                <a:cs typeface="Calibri"/>
                <a:sym typeface="Calibri"/>
              </a:rPr>
              <a:t>new</a:t>
            </a:r>
            <a:r>
              <a:rPr lang="en-US" sz="1100" dirty="0">
                <a:solidFill>
                  <a:schemeClr val="dk1"/>
                </a:solidFill>
                <a:latin typeface="Calibri"/>
                <a:ea typeface="Calibri"/>
                <a:cs typeface="Calibri"/>
                <a:sym typeface="Calibri"/>
              </a:rPr>
              <a:t>…</a:t>
            </a:r>
          </a:p>
          <a:p>
            <a:pPr marL="176834" indent="-176834">
              <a:buSzPct val="25000"/>
              <a:buFont typeface="Arial" panose="020B0604020202020204" pitchFamily="34" charset="0"/>
              <a:buChar char="•"/>
            </a:pPr>
            <a:endParaRPr lang="en-US" sz="1100" b="1" dirty="0">
              <a:solidFill>
                <a:schemeClr val="dk1"/>
              </a:solidFill>
              <a:latin typeface="Calibri"/>
              <a:ea typeface="Calibri"/>
              <a:cs typeface="Calibri"/>
              <a:sym typeface="Calibri"/>
            </a:endParaRPr>
          </a:p>
          <a:p>
            <a:pPr marL="176834" indent="-176834">
              <a:buSzPct val="25000"/>
              <a:buFont typeface="Arial" panose="020B0604020202020204" pitchFamily="34" charset="0"/>
              <a:buChar char="•"/>
            </a:pPr>
            <a:r>
              <a:rPr lang="en-US" sz="1100" b="1" dirty="0">
                <a:solidFill>
                  <a:schemeClr val="dk1"/>
                </a:solidFill>
                <a:latin typeface="Calibri"/>
                <a:ea typeface="Calibri"/>
                <a:cs typeface="Calibri"/>
                <a:sym typeface="Calibri"/>
              </a:rPr>
              <a:t>The Prefrontal Cortex</a:t>
            </a:r>
            <a:r>
              <a:rPr lang="en-US" sz="1100" dirty="0">
                <a:solidFill>
                  <a:schemeClr val="dk1"/>
                </a:solidFill>
                <a:latin typeface="Calibri"/>
                <a:ea typeface="Calibri"/>
                <a:cs typeface="Calibri"/>
                <a:sym typeface="Calibri"/>
              </a:rPr>
              <a:t>: This part of the brain is the electrician of the brain. It is activated when new information or new insight occurs.  It is very slow compared to the rest of the brain and it can only handle 6 or 7 variables.  Its job is to search for relevant information or experiences that it can attach new information to or create relevance out of a new experience or insight.  When we ask someone a great question this part of the brain kicks in.  Our challenge is to be silent long enough for this part of the brain to effectively do its job.</a:t>
            </a:r>
          </a:p>
          <a:p>
            <a:pPr marL="176834" indent="-176834">
              <a:buSzPct val="25000"/>
              <a:buFont typeface="Arial" panose="020B0604020202020204" pitchFamily="34" charset="0"/>
              <a:buChar char="•"/>
            </a:pPr>
            <a:endParaRPr lang="en-US" sz="1100" dirty="0">
              <a:solidFill>
                <a:schemeClr val="dk1"/>
              </a:solidFill>
              <a:latin typeface="Calibri"/>
              <a:ea typeface="Calibri"/>
              <a:cs typeface="Calibri"/>
              <a:sym typeface="Calibri"/>
            </a:endParaRPr>
          </a:p>
          <a:p>
            <a:pPr marL="176834" indent="-176834">
              <a:buSzPct val="25000"/>
              <a:buFont typeface="Arial" panose="020B0604020202020204" pitchFamily="34" charset="0"/>
              <a:buChar char="•"/>
            </a:pPr>
            <a:r>
              <a:rPr lang="en-US" sz="1100" dirty="0">
                <a:solidFill>
                  <a:schemeClr val="dk1"/>
                </a:solidFill>
                <a:latin typeface="Calibri"/>
                <a:ea typeface="Calibri"/>
                <a:cs typeface="Calibri"/>
                <a:sym typeface="Calibri"/>
              </a:rPr>
              <a:t>The Limbic System: More primitive … the reptilian brain ..simpler. It contains the …</a:t>
            </a:r>
          </a:p>
          <a:p>
            <a:pPr marL="176834" indent="-176834">
              <a:buSzPct val="25000"/>
              <a:buFont typeface="Arial" panose="020B0604020202020204" pitchFamily="34" charset="0"/>
              <a:buChar char="•"/>
            </a:pPr>
            <a:r>
              <a:rPr lang="en-US" sz="1100" b="1" dirty="0">
                <a:solidFill>
                  <a:schemeClr val="dk1"/>
                </a:solidFill>
                <a:latin typeface="Calibri"/>
                <a:ea typeface="Calibri"/>
                <a:cs typeface="Calibri"/>
                <a:sym typeface="Calibri"/>
              </a:rPr>
              <a:t>Amygdala</a:t>
            </a:r>
            <a:r>
              <a:rPr lang="en-US" sz="1100" dirty="0">
                <a:solidFill>
                  <a:schemeClr val="dk1"/>
                </a:solidFill>
                <a:latin typeface="Calibri"/>
                <a:ea typeface="Calibri"/>
                <a:cs typeface="Calibri"/>
                <a:sym typeface="Calibri"/>
              </a:rPr>
              <a:t>: (Emphasis on ‘</a:t>
            </a:r>
            <a:r>
              <a:rPr lang="en-US" sz="1100" dirty="0" err="1">
                <a:solidFill>
                  <a:schemeClr val="dk1"/>
                </a:solidFill>
                <a:latin typeface="Calibri"/>
                <a:ea typeface="Calibri"/>
                <a:cs typeface="Calibri"/>
                <a:sym typeface="Calibri"/>
              </a:rPr>
              <a:t>myg</a:t>
            </a:r>
            <a:r>
              <a:rPr lang="en-US" sz="1100" dirty="0">
                <a:solidFill>
                  <a:schemeClr val="dk1"/>
                </a:solidFill>
                <a:latin typeface="Calibri"/>
                <a:ea typeface="Calibri"/>
                <a:cs typeface="Calibri"/>
                <a:sym typeface="Calibri"/>
              </a:rPr>
              <a:t>’) The small organ that acts like a filter for incoming information. It analyzes info and – if necessary – fires up the fight, flight or freeze function and also routes info to the pre-frontal cortex if necessary. It also has a highly sensitive BS detector which is skilled at picking up BS. When coaching, it’s important to be careful expressing opinions or offering info that is not well backed-up and based in fact.</a:t>
            </a:r>
          </a:p>
        </p:txBody>
      </p:sp>
      <p:sp>
        <p:nvSpPr>
          <p:cNvPr id="338" name="Shape 338"/>
          <p:cNvSpPr txBox="1">
            <a:spLocks noGrp="1"/>
          </p:cNvSpPr>
          <p:nvPr>
            <p:ph type="sldNum" idx="12"/>
          </p:nvPr>
        </p:nvSpPr>
        <p:spPr>
          <a:xfrm>
            <a:off x="4135791" y="9896626"/>
            <a:ext cx="3163954" cy="520969"/>
          </a:xfrm>
          <a:prstGeom prst="rect">
            <a:avLst/>
          </a:prstGeom>
          <a:noFill/>
          <a:ln>
            <a:noFill/>
          </a:ln>
        </p:spPr>
        <p:txBody>
          <a:bodyPr lIns="96230" tIns="48115" rIns="96230" bIns="48115" anchor="b" anchorCtr="0">
            <a:noAutofit/>
          </a:bodyPr>
          <a:lstStyle/>
          <a:p>
            <a:pPr>
              <a:buSzPct val="25000"/>
            </a:pPr>
            <a:fld id="{00000000-1234-1234-1234-123412341234}" type="slidenum">
              <a:rPr lang="en-US">
                <a:latin typeface="Cabin"/>
                <a:ea typeface="Cabin"/>
                <a:cs typeface="Cabin"/>
                <a:sym typeface="Cabin"/>
              </a:rPr>
              <a:pPr>
                <a:buSzPct val="25000"/>
              </a:pPr>
              <a:t>7</a:t>
            </a:fld>
            <a:endParaRPr lang="en-US">
              <a:latin typeface="Cabin"/>
              <a:ea typeface="Cabin"/>
              <a:cs typeface="Cabin"/>
              <a:sym typeface="Cabi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992188" y="768350"/>
            <a:ext cx="5114925" cy="38369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709930" y="4861442"/>
            <a:ext cx="5679440" cy="4605576"/>
          </a:xfrm>
          <a:prstGeom prst="rect">
            <a:avLst/>
          </a:prstGeom>
          <a:noFill/>
          <a:ln>
            <a:noFill/>
          </a:ln>
        </p:spPr>
        <p:txBody>
          <a:bodyPr spcFirstLastPara="1" wrap="square" lIns="94296" tIns="94296" rIns="94296" bIns="94296" anchor="t" anchorCtr="0">
            <a:noAutofit/>
          </a:bodyPr>
          <a:lstStyle/>
          <a:p>
            <a:pPr>
              <a:buClr>
                <a:srgbClr val="555555"/>
              </a:buClr>
              <a:buSzPts val="1100"/>
            </a:pPr>
            <a:r>
              <a:rPr lang="en-US" sz="1100" b="1">
                <a:solidFill>
                  <a:srgbClr val="555555"/>
                </a:solidFill>
                <a:latin typeface="Lato"/>
                <a:ea typeface="Lato"/>
                <a:cs typeface="Lato"/>
                <a:sym typeface="Lato"/>
              </a:rPr>
              <a:t>Negative thoughts</a:t>
            </a:r>
            <a:endParaRPr/>
          </a:p>
          <a:p>
            <a:pPr marL="353667" indent="-353667">
              <a:buClr>
                <a:srgbClr val="555555"/>
              </a:buClr>
              <a:buSzPts val="1100"/>
              <a:buFont typeface="Arial"/>
              <a:buChar char="•"/>
            </a:pPr>
            <a:r>
              <a:rPr lang="en-US" sz="1100">
                <a:solidFill>
                  <a:srgbClr val="555555"/>
                </a:solidFill>
                <a:latin typeface="Helvetica Neue"/>
                <a:ea typeface="Helvetica Neue"/>
                <a:cs typeface="Helvetica Neue"/>
                <a:sym typeface="Helvetica Neue"/>
              </a:rPr>
              <a:t>Slow down brain coordination</a:t>
            </a:r>
            <a:endParaRPr/>
          </a:p>
          <a:p>
            <a:pPr marL="353667" indent="-353667">
              <a:buClr>
                <a:srgbClr val="555555"/>
              </a:buClr>
              <a:buSzPts val="1100"/>
              <a:buFont typeface="Arial"/>
              <a:buChar char="•"/>
            </a:pPr>
            <a:r>
              <a:rPr lang="en-US" sz="1100">
                <a:solidFill>
                  <a:srgbClr val="555555"/>
                </a:solidFill>
                <a:latin typeface="Helvetica Neue"/>
                <a:ea typeface="Helvetica Neue"/>
                <a:cs typeface="Helvetica Neue"/>
                <a:sym typeface="Helvetica Neue"/>
              </a:rPr>
              <a:t>Make it difficult to process thoughts or find solutions</a:t>
            </a:r>
            <a:endParaRPr/>
          </a:p>
          <a:p>
            <a:pPr marL="353667" indent="-353667">
              <a:buClr>
                <a:srgbClr val="555555"/>
              </a:buClr>
              <a:buSzPts val="1100"/>
              <a:buFont typeface="Arial"/>
              <a:buChar char="•"/>
            </a:pPr>
            <a:r>
              <a:rPr lang="en-US" sz="1100">
                <a:solidFill>
                  <a:srgbClr val="555555"/>
                </a:solidFill>
                <a:latin typeface="Helvetica Neue"/>
                <a:ea typeface="Helvetica Neue"/>
                <a:cs typeface="Helvetica Neue"/>
                <a:sym typeface="Helvetica Neue"/>
              </a:rPr>
              <a:t>Hinder creative ability</a:t>
            </a:r>
            <a:endParaRPr/>
          </a:p>
          <a:p>
            <a:pPr marL="353667" indent="-353667">
              <a:buClr>
                <a:srgbClr val="555555"/>
              </a:buClr>
              <a:buSzPts val="1100"/>
              <a:buFont typeface="Arial"/>
              <a:buChar char="•"/>
            </a:pPr>
            <a:r>
              <a:rPr lang="en-US" sz="1100">
                <a:solidFill>
                  <a:srgbClr val="555555"/>
                </a:solidFill>
                <a:latin typeface="Helvetica Neue"/>
                <a:ea typeface="Helvetica Neue"/>
                <a:cs typeface="Helvetica Neue"/>
                <a:sym typeface="Helvetica Neue"/>
              </a:rPr>
              <a:t>Decreases activity in the cerebellum</a:t>
            </a:r>
            <a:endParaRPr/>
          </a:p>
          <a:p>
            <a:pPr marL="353667" indent="-353667">
              <a:buClr>
                <a:srgbClr val="555555"/>
              </a:buClr>
              <a:buSzPts val="1100"/>
              <a:buFont typeface="Arial"/>
              <a:buChar char="•"/>
            </a:pPr>
            <a:r>
              <a:rPr lang="en-US" sz="1100">
                <a:solidFill>
                  <a:srgbClr val="555555"/>
                </a:solidFill>
                <a:latin typeface="Helvetica Neue"/>
                <a:ea typeface="Helvetica Neue"/>
                <a:cs typeface="Helvetica Neue"/>
                <a:sym typeface="Helvetica Neue"/>
              </a:rPr>
              <a:t>Impact the left temporal lobe (fear factor) </a:t>
            </a:r>
            <a:endParaRPr/>
          </a:p>
          <a:p>
            <a:pPr marL="353667" indent="-353667">
              <a:buClr>
                <a:srgbClr val="555555"/>
              </a:buClr>
              <a:buSzPts val="1100"/>
              <a:buFont typeface="Arial"/>
              <a:buChar char="•"/>
            </a:pPr>
            <a:r>
              <a:rPr lang="en-US" sz="1100">
                <a:solidFill>
                  <a:srgbClr val="555555"/>
                </a:solidFill>
                <a:latin typeface="Helvetica Neue"/>
                <a:ea typeface="Helvetica Neue"/>
                <a:cs typeface="Helvetica Neue"/>
                <a:sym typeface="Helvetica Neue"/>
              </a:rPr>
              <a:t>affecting mood, memory and impulse control</a:t>
            </a:r>
            <a:endParaRPr sz="1100">
              <a:solidFill>
                <a:schemeClr val="dk1"/>
              </a:solidFill>
              <a:latin typeface="Arial"/>
              <a:ea typeface="Arial"/>
              <a:cs typeface="Arial"/>
              <a:sym typeface="Arial"/>
            </a:endParaRPr>
          </a:p>
          <a:p>
            <a:pPr>
              <a:buClr>
                <a:srgbClr val="000000"/>
              </a:buClr>
              <a:buSzPts val="1100"/>
            </a:pPr>
            <a:endParaRPr sz="1100" b="1">
              <a:solidFill>
                <a:srgbClr val="555555"/>
              </a:solidFill>
              <a:latin typeface="Lato"/>
              <a:ea typeface="Lato"/>
              <a:cs typeface="Lato"/>
              <a:sym typeface="Lato"/>
            </a:endParaRPr>
          </a:p>
          <a:p>
            <a:pPr>
              <a:buClr>
                <a:srgbClr val="555555"/>
              </a:buClr>
              <a:buSzPts val="1100"/>
            </a:pPr>
            <a:r>
              <a:rPr lang="en-US" sz="1100" b="1">
                <a:solidFill>
                  <a:srgbClr val="555555"/>
                </a:solidFill>
                <a:latin typeface="Lato"/>
                <a:ea typeface="Lato"/>
                <a:cs typeface="Lato"/>
                <a:sym typeface="Lato"/>
              </a:rPr>
              <a:t>Positive thoughts</a:t>
            </a:r>
            <a:endParaRPr sz="1400" b="1">
              <a:solidFill>
                <a:srgbClr val="555555"/>
              </a:solidFill>
              <a:latin typeface="Lato"/>
              <a:ea typeface="Lato"/>
              <a:cs typeface="Lato"/>
              <a:sym typeface="Lato"/>
            </a:endParaRPr>
          </a:p>
          <a:p>
            <a:pPr marL="353667" indent="-353667">
              <a:buClr>
                <a:srgbClr val="555555"/>
              </a:buClr>
              <a:buSzPts val="1100"/>
              <a:buFont typeface="Arial"/>
              <a:buChar char="•"/>
            </a:pPr>
            <a:r>
              <a:rPr lang="en-US" sz="1100">
                <a:solidFill>
                  <a:srgbClr val="555555"/>
                </a:solidFill>
                <a:latin typeface="Helvetica Neue"/>
                <a:ea typeface="Helvetica Neue"/>
                <a:cs typeface="Helvetica Neue"/>
                <a:sym typeface="Helvetica Neue"/>
              </a:rPr>
              <a:t>Synapses (areas connecting neurons) increase dynamically</a:t>
            </a:r>
            <a:endParaRPr>
              <a:solidFill>
                <a:srgbClr val="555555"/>
              </a:solidFill>
              <a:latin typeface="Helvetica Neue"/>
              <a:ea typeface="Helvetica Neue"/>
              <a:cs typeface="Helvetica Neue"/>
              <a:sym typeface="Helvetica Neue"/>
            </a:endParaRPr>
          </a:p>
          <a:p>
            <a:pPr marL="353667" indent="-353667">
              <a:buClr>
                <a:srgbClr val="555555"/>
              </a:buClr>
              <a:buSzPts val="1100"/>
              <a:buFont typeface="Arial"/>
              <a:buChar char="•"/>
            </a:pPr>
            <a:r>
              <a:rPr lang="en-US" sz="1100">
                <a:solidFill>
                  <a:srgbClr val="555555"/>
                </a:solidFill>
                <a:latin typeface="Helvetica Neue"/>
                <a:ea typeface="Helvetica Neue"/>
                <a:cs typeface="Helvetica Neue"/>
                <a:sym typeface="Helvetica Neue"/>
              </a:rPr>
              <a:t>Increases mental productivity by improving cognition</a:t>
            </a:r>
            <a:endParaRPr>
              <a:solidFill>
                <a:srgbClr val="555555"/>
              </a:solidFill>
              <a:latin typeface="Helvetica Neue"/>
              <a:ea typeface="Helvetica Neue"/>
              <a:cs typeface="Helvetica Neue"/>
              <a:sym typeface="Helvetica Neue"/>
            </a:endParaRPr>
          </a:p>
          <a:p>
            <a:pPr marL="353667" indent="-353667">
              <a:buClr>
                <a:srgbClr val="555555"/>
              </a:buClr>
              <a:buSzPts val="1100"/>
              <a:buFont typeface="Arial"/>
              <a:buChar char="•"/>
            </a:pPr>
            <a:r>
              <a:rPr lang="en-US" sz="1100">
                <a:solidFill>
                  <a:srgbClr val="555555"/>
                </a:solidFill>
                <a:latin typeface="Helvetica Neue"/>
                <a:ea typeface="Helvetica Neue"/>
                <a:cs typeface="Helvetica Neue"/>
                <a:sym typeface="Helvetica Neue"/>
              </a:rPr>
              <a:t>Intensifies ability to pay attention, to focus</a:t>
            </a:r>
            <a:endParaRPr>
              <a:solidFill>
                <a:srgbClr val="555555"/>
              </a:solidFill>
              <a:latin typeface="Helvetica Neue"/>
              <a:ea typeface="Helvetica Neue"/>
              <a:cs typeface="Helvetica Neue"/>
              <a:sym typeface="Helvetica Neue"/>
            </a:endParaRPr>
          </a:p>
          <a:p>
            <a:pPr marL="353667" indent="-353667">
              <a:buClr>
                <a:srgbClr val="555555"/>
              </a:buClr>
              <a:buSzPts val="1100"/>
              <a:buFont typeface="Arial"/>
              <a:buChar char="•"/>
            </a:pPr>
            <a:r>
              <a:rPr lang="en-US" sz="1100">
                <a:solidFill>
                  <a:srgbClr val="555555"/>
                </a:solidFill>
                <a:latin typeface="Helvetica Neue"/>
                <a:ea typeface="Helvetica Neue"/>
                <a:cs typeface="Helvetica Neue"/>
                <a:sym typeface="Helvetica Neue"/>
              </a:rPr>
              <a:t>Improves ability to think and analyze incoming data</a:t>
            </a:r>
            <a:endParaRPr>
              <a:solidFill>
                <a:srgbClr val="555555"/>
              </a:solidFill>
              <a:latin typeface="Helvetica Neue"/>
              <a:ea typeface="Helvetica Neue"/>
              <a:cs typeface="Helvetica Neue"/>
              <a:sym typeface="Helvetica Neue"/>
            </a:endParaRPr>
          </a:p>
          <a:p>
            <a:pPr>
              <a:buSzPts val="1100"/>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45584AF-8F78-4A77-8075-88F8CCCA3BA2}" type="slidenum">
              <a:rPr lang="en-CA" smtClean="0"/>
              <a:t>33</a:t>
            </a:fld>
            <a:endParaRPr lang="en-CA"/>
          </a:p>
        </p:txBody>
      </p:sp>
      <p:sp>
        <p:nvSpPr>
          <p:cNvPr id="5" name="Date Placeholder 4"/>
          <p:cNvSpPr>
            <a:spLocks noGrp="1"/>
          </p:cNvSpPr>
          <p:nvPr>
            <p:ph type="dt" idx="11"/>
          </p:nvPr>
        </p:nvSpPr>
        <p:spPr/>
        <p:txBody>
          <a:bodyPr/>
          <a:lstStyle/>
          <a:p>
            <a:fld id="{F544A5E6-E426-4C51-8026-6531FE40FAA5}" type="datetime1">
              <a:rPr lang="en-CA" smtClean="0"/>
              <a:t>2025-05-14</a:t>
            </a:fld>
            <a:endParaRPr lang="en-CA"/>
          </a:p>
        </p:txBody>
      </p:sp>
      <p:sp>
        <p:nvSpPr>
          <p:cNvPr id="6" name="Footer Placeholder 5"/>
          <p:cNvSpPr>
            <a:spLocks noGrp="1"/>
          </p:cNvSpPr>
          <p:nvPr>
            <p:ph type="ftr" sz="quarter" idx="12"/>
          </p:nvPr>
        </p:nvSpPr>
        <p:spPr/>
        <p:txBody>
          <a:bodyPr/>
          <a:lstStyle/>
          <a:p>
            <a:r>
              <a:rPr lang="en-CA"/>
              <a:t>emmett + associates janet@emmettandassociates.com</a:t>
            </a:r>
          </a:p>
        </p:txBody>
      </p:sp>
      <p:sp>
        <p:nvSpPr>
          <p:cNvPr id="7" name="Header Placeholder 6"/>
          <p:cNvSpPr>
            <a:spLocks noGrp="1"/>
          </p:cNvSpPr>
          <p:nvPr>
            <p:ph type="hdr" sz="quarter" idx="13"/>
          </p:nvPr>
        </p:nvSpPr>
        <p:spPr/>
        <p:txBody>
          <a:bodyPr/>
          <a:lstStyle/>
          <a:p>
            <a:r>
              <a:rPr lang="en-GB"/>
              <a:t>Better Than Before - Rebound With Resilience</a:t>
            </a:r>
            <a:endParaRPr lang="en-CA"/>
          </a:p>
        </p:txBody>
      </p:sp>
    </p:spTree>
    <p:extLst>
      <p:ext uri="{BB962C8B-B14F-4D97-AF65-F5344CB8AC3E}">
        <p14:creationId xmlns:p14="http://schemas.microsoft.com/office/powerpoint/2010/main" val="2813236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DFA7BB09-1950-47CD-87B7-40ADF27DB3EC}" type="datetimeFigureOut">
              <a:rPr lang="en-CA" smtClean="0"/>
              <a:t>2025-05-14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5B41D4-039B-4542-9623-60D86F7B785F}" type="slidenum">
              <a:rPr lang="en-CA" smtClean="0"/>
              <a:t>‹#›</a:t>
            </a:fld>
            <a:endParaRPr lang="en-CA"/>
          </a:p>
        </p:txBody>
      </p:sp>
    </p:spTree>
    <p:extLst>
      <p:ext uri="{BB962C8B-B14F-4D97-AF65-F5344CB8AC3E}">
        <p14:creationId xmlns:p14="http://schemas.microsoft.com/office/powerpoint/2010/main" val="2546944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FA7BB09-1950-47CD-87B7-40ADF27DB3EC}" type="datetimeFigureOut">
              <a:rPr lang="en-CA" smtClean="0"/>
              <a:t>2025-05-14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5B41D4-039B-4542-9623-60D86F7B785F}" type="slidenum">
              <a:rPr lang="en-CA" smtClean="0"/>
              <a:t>‹#›</a:t>
            </a:fld>
            <a:endParaRPr lang="en-CA"/>
          </a:p>
        </p:txBody>
      </p:sp>
    </p:spTree>
    <p:extLst>
      <p:ext uri="{BB962C8B-B14F-4D97-AF65-F5344CB8AC3E}">
        <p14:creationId xmlns:p14="http://schemas.microsoft.com/office/powerpoint/2010/main" val="24591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FA7BB09-1950-47CD-87B7-40ADF27DB3EC}" type="datetimeFigureOut">
              <a:rPr lang="en-CA" smtClean="0"/>
              <a:t>2025-05-14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5B41D4-039B-4542-9623-60D86F7B785F}" type="slidenum">
              <a:rPr lang="en-CA" smtClean="0"/>
              <a:t>‹#›</a:t>
            </a:fld>
            <a:endParaRPr lang="en-CA"/>
          </a:p>
        </p:txBody>
      </p:sp>
    </p:spTree>
    <p:extLst>
      <p:ext uri="{BB962C8B-B14F-4D97-AF65-F5344CB8AC3E}">
        <p14:creationId xmlns:p14="http://schemas.microsoft.com/office/powerpoint/2010/main" val="228548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3"/>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6" name="Google Shape;16;p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614875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FA7BB09-1950-47CD-87B7-40ADF27DB3EC}" type="datetimeFigureOut">
              <a:rPr lang="en-CA" smtClean="0"/>
              <a:t>2025-05-14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5B41D4-039B-4542-9623-60D86F7B785F}" type="slidenum">
              <a:rPr lang="en-CA" smtClean="0"/>
              <a:t>‹#›</a:t>
            </a:fld>
            <a:endParaRPr lang="en-CA"/>
          </a:p>
        </p:txBody>
      </p:sp>
    </p:spTree>
    <p:extLst>
      <p:ext uri="{BB962C8B-B14F-4D97-AF65-F5344CB8AC3E}">
        <p14:creationId xmlns:p14="http://schemas.microsoft.com/office/powerpoint/2010/main" val="3043955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7BB09-1950-47CD-87B7-40ADF27DB3EC}" type="datetimeFigureOut">
              <a:rPr lang="en-CA" smtClean="0"/>
              <a:t>2025-05-14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D5B41D4-039B-4542-9623-60D86F7B785F}" type="slidenum">
              <a:rPr lang="en-CA" smtClean="0"/>
              <a:t>‹#›</a:t>
            </a:fld>
            <a:endParaRPr lang="en-CA"/>
          </a:p>
        </p:txBody>
      </p:sp>
    </p:spTree>
    <p:extLst>
      <p:ext uri="{BB962C8B-B14F-4D97-AF65-F5344CB8AC3E}">
        <p14:creationId xmlns:p14="http://schemas.microsoft.com/office/powerpoint/2010/main" val="994278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DFA7BB09-1950-47CD-87B7-40ADF27DB3EC}" type="datetimeFigureOut">
              <a:rPr lang="en-CA" smtClean="0"/>
              <a:t>2025-05-14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D5B41D4-039B-4542-9623-60D86F7B785F}" type="slidenum">
              <a:rPr lang="en-CA" smtClean="0"/>
              <a:t>‹#›</a:t>
            </a:fld>
            <a:endParaRPr lang="en-CA"/>
          </a:p>
        </p:txBody>
      </p:sp>
    </p:spTree>
    <p:extLst>
      <p:ext uri="{BB962C8B-B14F-4D97-AF65-F5344CB8AC3E}">
        <p14:creationId xmlns:p14="http://schemas.microsoft.com/office/powerpoint/2010/main" val="3800932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DFA7BB09-1950-47CD-87B7-40ADF27DB3EC}" type="datetimeFigureOut">
              <a:rPr lang="en-CA" smtClean="0"/>
              <a:t>2025-05-14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D5B41D4-039B-4542-9623-60D86F7B785F}" type="slidenum">
              <a:rPr lang="en-CA" smtClean="0"/>
              <a:t>‹#›</a:t>
            </a:fld>
            <a:endParaRPr lang="en-CA"/>
          </a:p>
        </p:txBody>
      </p:sp>
    </p:spTree>
    <p:extLst>
      <p:ext uri="{BB962C8B-B14F-4D97-AF65-F5344CB8AC3E}">
        <p14:creationId xmlns:p14="http://schemas.microsoft.com/office/powerpoint/2010/main" val="1740033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DFA7BB09-1950-47CD-87B7-40ADF27DB3EC}" type="datetimeFigureOut">
              <a:rPr lang="en-CA" smtClean="0"/>
              <a:t>2025-05-14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D5B41D4-039B-4542-9623-60D86F7B785F}" type="slidenum">
              <a:rPr lang="en-CA" smtClean="0"/>
              <a:t>‹#›</a:t>
            </a:fld>
            <a:endParaRPr lang="en-CA"/>
          </a:p>
        </p:txBody>
      </p:sp>
    </p:spTree>
    <p:extLst>
      <p:ext uri="{BB962C8B-B14F-4D97-AF65-F5344CB8AC3E}">
        <p14:creationId xmlns:p14="http://schemas.microsoft.com/office/powerpoint/2010/main" val="18846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7BB09-1950-47CD-87B7-40ADF27DB3EC}" type="datetimeFigureOut">
              <a:rPr lang="en-CA" smtClean="0"/>
              <a:t>2025-05-14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0D5B41D4-039B-4542-9623-60D86F7B785F}" type="slidenum">
              <a:rPr lang="en-CA" smtClean="0"/>
              <a:t>‹#›</a:t>
            </a:fld>
            <a:endParaRPr lang="en-CA"/>
          </a:p>
        </p:txBody>
      </p:sp>
    </p:spTree>
    <p:extLst>
      <p:ext uri="{BB962C8B-B14F-4D97-AF65-F5344CB8AC3E}">
        <p14:creationId xmlns:p14="http://schemas.microsoft.com/office/powerpoint/2010/main" val="1028486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7BB09-1950-47CD-87B7-40ADF27DB3EC}" type="datetimeFigureOut">
              <a:rPr lang="en-CA" smtClean="0"/>
              <a:t>2025-05-14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D5B41D4-039B-4542-9623-60D86F7B785F}" type="slidenum">
              <a:rPr lang="en-CA" smtClean="0"/>
              <a:t>‹#›</a:t>
            </a:fld>
            <a:endParaRPr lang="en-CA"/>
          </a:p>
        </p:txBody>
      </p:sp>
    </p:spTree>
    <p:extLst>
      <p:ext uri="{BB962C8B-B14F-4D97-AF65-F5344CB8AC3E}">
        <p14:creationId xmlns:p14="http://schemas.microsoft.com/office/powerpoint/2010/main" val="3303418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7BB09-1950-47CD-87B7-40ADF27DB3EC}" type="datetimeFigureOut">
              <a:rPr lang="en-CA" smtClean="0"/>
              <a:t>2025-05-14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0D5B41D4-039B-4542-9623-60D86F7B785F}" type="slidenum">
              <a:rPr lang="en-CA" smtClean="0"/>
              <a:t>‹#›</a:t>
            </a:fld>
            <a:endParaRPr lang="en-CA"/>
          </a:p>
        </p:txBody>
      </p:sp>
    </p:spTree>
    <p:extLst>
      <p:ext uri="{BB962C8B-B14F-4D97-AF65-F5344CB8AC3E}">
        <p14:creationId xmlns:p14="http://schemas.microsoft.com/office/powerpoint/2010/main" val="85858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7BB09-1950-47CD-87B7-40ADF27DB3EC}" type="datetimeFigureOut">
              <a:rPr lang="en-CA" smtClean="0"/>
              <a:t>2025-05-14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B41D4-039B-4542-9623-60D86F7B785F}" type="slidenum">
              <a:rPr lang="en-CA" smtClean="0"/>
              <a:t>‹#›</a:t>
            </a:fld>
            <a:endParaRPr lang="en-CA"/>
          </a:p>
        </p:txBody>
      </p:sp>
    </p:spTree>
    <p:extLst>
      <p:ext uri="{BB962C8B-B14F-4D97-AF65-F5344CB8AC3E}">
        <p14:creationId xmlns:p14="http://schemas.microsoft.com/office/powerpoint/2010/main" val="2018667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brainwhirl.tistory.com/entry/%EB%AA%A8-%EC%8A%A4%EC%BD%A7-%EB%A0%98-%ED%86%A0%EC%89%AC-%ED%98%81%EC%8B%A0%EC%A0%81%EC%9D%B8-%EB%A6%AC%EB%8D%94%EC%8B%AD%EA%B3%BC-%EC%9D%B8%EA%B0%84-%EC%A4%91%EC%8B%AC%EC%9D%98-%EA%B2%BD%EC%98%81-%EC%B2%A0%ED%95%99" TargetMode="External"/><Relationship Id="rId2" Type="http://schemas.openxmlformats.org/officeDocument/2006/relationships/image" Target="../media/image16.jpeg"/><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ccl.org/articles/leading-effectively-articles/make-leadership-happen-with-dac-framework/"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s://www.linkedin.com/in/janet-emmett-cec-pcc-36993b1a/"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9.jpg"/><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hyperlink" Target="https://researchoutreach.org/articles/learning-lead-group-reflection-help-train-school-leaders/" TargetMode="External"/><Relationship Id="rId2" Type="http://schemas.openxmlformats.org/officeDocument/2006/relationships/image" Target="../media/image6.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1864" y="188641"/>
            <a:ext cx="7694552" cy="792088"/>
          </a:xfrm>
        </p:spPr>
        <p:txBody>
          <a:bodyPr>
            <a:normAutofit/>
          </a:bodyPr>
          <a:lstStyle/>
          <a:p>
            <a:r>
              <a:rPr lang="en-CA" sz="3600" b="1"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16416" y="5990403"/>
            <a:ext cx="508097" cy="653268"/>
          </a:xfrm>
          <a:prstGeom prst="rect">
            <a:avLst/>
          </a:prstGeom>
        </p:spPr>
      </p:pic>
      <p:pic>
        <p:nvPicPr>
          <p:cNvPr id="8" name="Picture 7">
            <a:extLst>
              <a:ext uri="{FF2B5EF4-FFF2-40B4-BE49-F238E27FC236}">
                <a16:creationId xmlns:a16="http://schemas.microsoft.com/office/drawing/2014/main" id="{5E176E57-9234-CB49-1BFC-328E3F28D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214" y="0"/>
            <a:ext cx="6904170" cy="6904170"/>
          </a:xfrm>
          <a:prstGeom prst="rect">
            <a:avLst/>
          </a:prstGeom>
        </p:spPr>
      </p:pic>
      <p:sp>
        <p:nvSpPr>
          <p:cNvPr id="10" name="Subtitle 9">
            <a:extLst>
              <a:ext uri="{FF2B5EF4-FFF2-40B4-BE49-F238E27FC236}">
                <a16:creationId xmlns:a16="http://schemas.microsoft.com/office/drawing/2014/main" id="{97E16F13-D0E3-A37B-21D3-B9B8FFCA8300}"/>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850711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6476EAC-9A16-384B-81E2-AAB43595D48A}"/>
              </a:ext>
            </a:extLst>
          </p:cNvPr>
          <p:cNvSpPr txBox="1">
            <a:spLocks/>
          </p:cNvSpPr>
          <p:nvPr/>
        </p:nvSpPr>
        <p:spPr>
          <a:xfrm>
            <a:off x="395536" y="31200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7030A0"/>
                </a:solidFill>
              </a:rPr>
              <a:t>Stress &amp; Perception – Busting Stress </a:t>
            </a:r>
          </a:p>
        </p:txBody>
      </p:sp>
      <p:sp>
        <p:nvSpPr>
          <p:cNvPr id="5" name="Content Placeholder 2">
            <a:extLst>
              <a:ext uri="{FF2B5EF4-FFF2-40B4-BE49-F238E27FC236}">
                <a16:creationId xmlns:a16="http://schemas.microsoft.com/office/drawing/2014/main" id="{488899FC-0060-F14B-89C6-A12C9E1A4EDE}"/>
              </a:ext>
            </a:extLst>
          </p:cNvPr>
          <p:cNvSpPr txBox="1">
            <a:spLocks/>
          </p:cNvSpPr>
          <p:nvPr/>
        </p:nvSpPr>
        <p:spPr>
          <a:xfrm>
            <a:off x="168270" y="1988840"/>
            <a:ext cx="5927139" cy="3869997"/>
          </a:xfrm>
          <a:prstGeom prst="rect">
            <a:avLst/>
          </a:prstGeom>
        </p:spPr>
        <p:txBody>
          <a:bodyPr vert="horz" lIns="68580" tIns="34290" rIns="68580" bIns="3429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2200" i="1" dirty="0">
                <a:latin typeface="Athelas" panose="02000503000000020003" pitchFamily="2" charset="77"/>
              </a:rPr>
              <a:t>“</a:t>
            </a:r>
            <a:r>
              <a:rPr lang="en-CA" sz="2200" i="1" dirty="0">
                <a:latin typeface="Bahnschrift Light" panose="020B0502040204020203" pitchFamily="34" charset="0"/>
              </a:rPr>
              <a:t>Between stimulus and response there is a space. </a:t>
            </a:r>
          </a:p>
          <a:p>
            <a:pPr marL="0" indent="0">
              <a:lnSpc>
                <a:spcPct val="100000"/>
              </a:lnSpc>
              <a:buNone/>
            </a:pPr>
            <a:r>
              <a:rPr lang="en-CA" sz="2200" i="1" dirty="0">
                <a:latin typeface="Bahnschrift Light" panose="020B0502040204020203" pitchFamily="34" charset="0"/>
              </a:rPr>
              <a:t>In that space is our power to choose our response.  </a:t>
            </a:r>
          </a:p>
          <a:p>
            <a:pPr marL="0" indent="0">
              <a:lnSpc>
                <a:spcPct val="100000"/>
              </a:lnSpc>
              <a:buNone/>
            </a:pPr>
            <a:r>
              <a:rPr lang="en-CA" sz="2200" i="1" dirty="0">
                <a:latin typeface="Bahnschrift Light" panose="020B0502040204020203" pitchFamily="34" charset="0"/>
              </a:rPr>
              <a:t>In our response lies our growth and our freedom” </a:t>
            </a:r>
          </a:p>
          <a:p>
            <a:pPr marL="0" indent="0">
              <a:lnSpc>
                <a:spcPct val="170000"/>
              </a:lnSpc>
              <a:buNone/>
            </a:pPr>
            <a:r>
              <a:rPr lang="en-CA" sz="2200" i="1" dirty="0">
                <a:latin typeface="Bahnschrift Light" panose="020B0502040204020203" pitchFamily="34" charset="0"/>
              </a:rPr>
              <a:t>(Source: Viktor Frankl</a:t>
            </a:r>
            <a:r>
              <a:rPr lang="en-CA" sz="2200" dirty="0">
                <a:latin typeface="Bahnschrift Light" panose="020B0502040204020203" pitchFamily="34" charset="0"/>
              </a:rPr>
              <a:t> , </a:t>
            </a:r>
            <a:r>
              <a:rPr lang="en-CA" sz="2200" i="1" dirty="0">
                <a:latin typeface="Bahnschrift Light" panose="020B0502040204020203" pitchFamily="34" charset="0"/>
              </a:rPr>
              <a:t>Man’s Search for Meaning)</a:t>
            </a:r>
          </a:p>
          <a:p>
            <a:pPr marL="0" indent="0">
              <a:lnSpc>
                <a:spcPct val="110000"/>
              </a:lnSpc>
              <a:buNone/>
            </a:pPr>
            <a:endParaRPr lang="en-US" sz="2200" i="1" dirty="0">
              <a:solidFill>
                <a:schemeClr val="accent1">
                  <a:lumMod val="50000"/>
                </a:schemeClr>
              </a:solidFill>
              <a:latin typeface="Bahnschrift Light" panose="020B0502040204020203" pitchFamily="34" charset="0"/>
            </a:endParaRPr>
          </a:p>
          <a:p>
            <a:pPr marL="0" indent="0">
              <a:lnSpc>
                <a:spcPct val="110000"/>
              </a:lnSpc>
              <a:buNone/>
            </a:pPr>
            <a:r>
              <a:rPr lang="en-US" sz="2200" b="1" i="1" dirty="0">
                <a:solidFill>
                  <a:srgbClr val="7030A0"/>
                </a:solidFill>
                <a:latin typeface="Bahnschrift Light" panose="020B0502040204020203" pitchFamily="34" charset="0"/>
              </a:rPr>
              <a:t>“The greatest weapon against stress is our ability to choose one thought over another….”</a:t>
            </a:r>
          </a:p>
          <a:p>
            <a:pPr marL="0" indent="0">
              <a:lnSpc>
                <a:spcPct val="170000"/>
              </a:lnSpc>
              <a:buNone/>
            </a:pPr>
            <a:r>
              <a:rPr lang="en-US" sz="2200" i="1" dirty="0">
                <a:latin typeface="Bahnschrift Light" panose="020B0502040204020203" pitchFamily="34" charset="0"/>
              </a:rPr>
              <a:t>(Source: William James, early Psychologist)</a:t>
            </a:r>
            <a:endParaRPr lang="en-CA" sz="2200" i="1" dirty="0">
              <a:latin typeface="Bahnschrift Light" panose="020B0502040204020203" pitchFamily="34" charset="0"/>
            </a:endParaRPr>
          </a:p>
          <a:p>
            <a:endParaRPr lang="en-US" sz="1500" dirty="0">
              <a:solidFill>
                <a:schemeClr val="accent1">
                  <a:lumMod val="50000"/>
                </a:schemeClr>
              </a:solidFill>
              <a:latin typeface="Athelas" panose="02000503000000020003" pitchFamily="2" charset="77"/>
            </a:endParaRPr>
          </a:p>
        </p:txBody>
      </p:sp>
      <p:pic>
        <p:nvPicPr>
          <p:cNvPr id="6" name="Picture 8" descr="How to Add Space Between Images In WordPress Galleries">
            <a:extLst>
              <a:ext uri="{FF2B5EF4-FFF2-40B4-BE49-F238E27FC236}">
                <a16:creationId xmlns:a16="http://schemas.microsoft.com/office/drawing/2014/main" id="{F1BEF980-472A-3149-8D70-59B4BA546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37352">
            <a:off x="6165937" y="2304810"/>
            <a:ext cx="2812358" cy="13582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8" name="Straight Connector 7">
            <a:extLst>
              <a:ext uri="{FF2B5EF4-FFF2-40B4-BE49-F238E27FC236}">
                <a16:creationId xmlns:a16="http://schemas.microsoft.com/office/drawing/2014/main" id="{4FF7D39A-3DE5-4B83-8A49-23F7DCAD5B81}"/>
              </a:ext>
            </a:extLst>
          </p:cNvPr>
          <p:cNvCxnSpPr/>
          <p:nvPr/>
        </p:nvCxnSpPr>
        <p:spPr>
          <a:xfrm>
            <a:off x="470080" y="1412776"/>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EC21B457-DB14-89AF-576A-87D66644DC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3151655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711B-4274-1E46-8ACB-90ACEC9D6353}"/>
              </a:ext>
            </a:extLst>
          </p:cNvPr>
          <p:cNvSpPr>
            <a:spLocks noGrp="1"/>
          </p:cNvSpPr>
          <p:nvPr>
            <p:ph type="title"/>
          </p:nvPr>
        </p:nvSpPr>
        <p:spPr>
          <a:xfrm>
            <a:off x="355634" y="267394"/>
            <a:ext cx="7886700" cy="994172"/>
          </a:xfrm>
        </p:spPr>
        <p:txBody>
          <a:bodyPr>
            <a:normAutofit/>
          </a:bodyPr>
          <a:lstStyle/>
          <a:p>
            <a:r>
              <a:rPr lang="en-US" sz="3600" b="1" dirty="0">
                <a:solidFill>
                  <a:srgbClr val="7030A0"/>
                </a:solidFill>
              </a:rPr>
              <a:t>Psychology 101 in Perspective / Mind</a:t>
            </a:r>
            <a:r>
              <a:rPr lang="en-US" sz="3600" b="1" dirty="0">
                <a:solidFill>
                  <a:srgbClr val="7030A0"/>
                </a:solidFill>
                <a:latin typeface="Athelas" panose="02000503000000020003" pitchFamily="2" charset="77"/>
              </a:rPr>
              <a:t>set</a:t>
            </a:r>
          </a:p>
        </p:txBody>
      </p:sp>
      <p:sp>
        <p:nvSpPr>
          <p:cNvPr id="3" name="Content Placeholder 2">
            <a:extLst>
              <a:ext uri="{FF2B5EF4-FFF2-40B4-BE49-F238E27FC236}">
                <a16:creationId xmlns:a16="http://schemas.microsoft.com/office/drawing/2014/main" id="{EF300486-269E-A04F-B12B-CA4006A21FC8}"/>
              </a:ext>
            </a:extLst>
          </p:cNvPr>
          <p:cNvSpPr>
            <a:spLocks noGrp="1"/>
          </p:cNvSpPr>
          <p:nvPr>
            <p:ph idx="1"/>
          </p:nvPr>
        </p:nvSpPr>
        <p:spPr>
          <a:xfrm>
            <a:off x="363586" y="1556792"/>
            <a:ext cx="3652967" cy="3263504"/>
          </a:xfrm>
        </p:spPr>
        <p:txBody>
          <a:bodyPr>
            <a:normAutofit/>
          </a:bodyPr>
          <a:lstStyle/>
          <a:p>
            <a:r>
              <a:rPr lang="en-US" sz="2400" dirty="0">
                <a:latin typeface="Bahnschrift Light" panose="020B0502040204020203" pitchFamily="34" charset="0"/>
              </a:rPr>
              <a:t>Post in the chat what you see</a:t>
            </a:r>
          </a:p>
          <a:p>
            <a:pPr marL="0" indent="0">
              <a:buNone/>
            </a:pPr>
            <a:endParaRPr lang="en-US" sz="2400" dirty="0">
              <a:latin typeface="Bahnschrift Light" panose="020B0502040204020203" pitchFamily="34" charset="0"/>
            </a:endParaRPr>
          </a:p>
          <a:p>
            <a:r>
              <a:rPr lang="en-US" sz="2400" dirty="0">
                <a:latin typeface="Bahnschrift Light" panose="020B0502040204020203" pitchFamily="34" charset="0"/>
              </a:rPr>
              <a:t>See if you can shift it</a:t>
            </a:r>
          </a:p>
          <a:p>
            <a:endParaRPr lang="en-US" sz="2400" dirty="0">
              <a:latin typeface="Bahnschrift Light" panose="020B0502040204020203" pitchFamily="34" charset="0"/>
            </a:endParaRPr>
          </a:p>
          <a:p>
            <a:r>
              <a:rPr lang="en-US" sz="2400" dirty="0">
                <a:latin typeface="Bahnschrift Light" panose="020B0502040204020203" pitchFamily="34" charset="0"/>
              </a:rPr>
              <a:t>Experience how it’s a conscious choice…</a:t>
            </a:r>
          </a:p>
          <a:p>
            <a:endParaRPr lang="en-US" sz="1350" dirty="0">
              <a:solidFill>
                <a:schemeClr val="accent1">
                  <a:lumMod val="50000"/>
                </a:schemeClr>
              </a:solidFill>
              <a:latin typeface="Athelas" panose="02000503000000020003" pitchFamily="2" charset="77"/>
            </a:endParaRPr>
          </a:p>
          <a:p>
            <a:endParaRPr lang="en-US" sz="1350" dirty="0">
              <a:solidFill>
                <a:schemeClr val="accent1">
                  <a:lumMod val="50000"/>
                </a:schemeClr>
              </a:solidFill>
              <a:latin typeface="Athelas" panose="02000503000000020003" pitchFamily="2" charset="77"/>
            </a:endParaRPr>
          </a:p>
        </p:txBody>
      </p:sp>
      <p:cxnSp>
        <p:nvCxnSpPr>
          <p:cNvPr id="6" name="Straight Connector 5">
            <a:extLst>
              <a:ext uri="{FF2B5EF4-FFF2-40B4-BE49-F238E27FC236}">
                <a16:creationId xmlns:a16="http://schemas.microsoft.com/office/drawing/2014/main" id="{144D91C3-1D6B-4279-A1D6-650AD113C3EE}"/>
              </a:ext>
            </a:extLst>
          </p:cNvPr>
          <p:cNvCxnSpPr/>
          <p:nvPr/>
        </p:nvCxnSpPr>
        <p:spPr>
          <a:xfrm>
            <a:off x="430178" y="1293175"/>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6" descr="A drawing of a bird&#10;&#10;Description automatically generated">
            <a:extLst>
              <a:ext uri="{FF2B5EF4-FFF2-40B4-BE49-F238E27FC236}">
                <a16:creationId xmlns:a16="http://schemas.microsoft.com/office/drawing/2014/main" id="{22DCB0F7-32CB-41C4-8FC3-561CD2072B02}"/>
              </a:ext>
            </a:extLst>
          </p:cNvPr>
          <p:cNvPicPr>
            <a:picLocks noChangeAspect="1"/>
          </p:cNvPicPr>
          <p:nvPr/>
        </p:nvPicPr>
        <p:blipFill rotWithShape="1">
          <a:blip r:embed="rId2"/>
          <a:srcRect r="-1" b="10312"/>
          <a:stretch/>
        </p:blipFill>
        <p:spPr>
          <a:xfrm>
            <a:off x="3923928" y="3074490"/>
            <a:ext cx="4683460" cy="2520279"/>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Picture 3">
            <a:extLst>
              <a:ext uri="{FF2B5EF4-FFF2-40B4-BE49-F238E27FC236}">
                <a16:creationId xmlns:a16="http://schemas.microsoft.com/office/drawing/2014/main" id="{B9282BA3-E188-57F1-794A-92FB114A3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3333792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up of a snake&#10;&#10;Description automatically generated with low confidence">
            <a:extLst>
              <a:ext uri="{FF2B5EF4-FFF2-40B4-BE49-F238E27FC236}">
                <a16:creationId xmlns:a16="http://schemas.microsoft.com/office/drawing/2014/main" id="{AE8D86DD-6FE9-2C4D-ABBA-209297842AA2}"/>
              </a:ext>
            </a:extLst>
          </p:cNvPr>
          <p:cNvPicPr>
            <a:picLocks noChangeAspect="1"/>
          </p:cNvPicPr>
          <p:nvPr/>
        </p:nvPicPr>
        <p:blipFill rotWithShape="1">
          <a:blip r:embed="rId2"/>
          <a:srcRect b="6362"/>
          <a:stretch/>
        </p:blipFill>
        <p:spPr>
          <a:xfrm>
            <a:off x="462415" y="260649"/>
            <a:ext cx="8468776" cy="6264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Footer Placeholder 3">
            <a:extLst>
              <a:ext uri="{FF2B5EF4-FFF2-40B4-BE49-F238E27FC236}">
                <a16:creationId xmlns:a16="http://schemas.microsoft.com/office/drawing/2014/main" id="{057355D9-B1AE-FF4F-9F3F-E651C07C3A09}"/>
              </a:ext>
            </a:extLst>
          </p:cNvPr>
          <p:cNvSpPr>
            <a:spLocks noGrp="1"/>
          </p:cNvSpPr>
          <p:nvPr>
            <p:ph type="ftr" sz="quarter" idx="11"/>
          </p:nvPr>
        </p:nvSpPr>
        <p:spPr>
          <a:xfrm>
            <a:off x="3028950" y="5624514"/>
            <a:ext cx="3086100" cy="273844"/>
          </a:xfrm>
        </p:spPr>
        <p:txBody>
          <a:bodyPr vert="horz" lIns="68580" tIns="34290" rIns="68580" bIns="34290" rtlCol="0" anchor="ctr">
            <a:normAutofit/>
          </a:bodyPr>
          <a:lstStyle/>
          <a:p>
            <a:pPr>
              <a:spcAft>
                <a:spcPts val="450"/>
              </a:spcAft>
            </a:pPr>
            <a:r>
              <a:rPr lang="en-US" kern="1200">
                <a:solidFill>
                  <a:schemeClr val="bg1"/>
                </a:solidFill>
                <a:latin typeface="+mn-lt"/>
                <a:ea typeface="+mn-ea"/>
                <a:cs typeface="+mn-cs"/>
              </a:rPr>
              <a:t>www.eqhqconsulting.com</a:t>
            </a:r>
          </a:p>
        </p:txBody>
      </p:sp>
    </p:spTree>
    <p:extLst>
      <p:ext uri="{BB962C8B-B14F-4D97-AF65-F5344CB8AC3E}">
        <p14:creationId xmlns:p14="http://schemas.microsoft.com/office/powerpoint/2010/main" val="1536701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711B-4274-1E46-8ACB-90ACEC9D6353}"/>
              </a:ext>
            </a:extLst>
          </p:cNvPr>
          <p:cNvSpPr>
            <a:spLocks noGrp="1"/>
          </p:cNvSpPr>
          <p:nvPr>
            <p:ph type="title"/>
          </p:nvPr>
        </p:nvSpPr>
        <p:spPr>
          <a:xfrm>
            <a:off x="621810" y="296118"/>
            <a:ext cx="7886700" cy="994172"/>
          </a:xfrm>
        </p:spPr>
        <p:txBody>
          <a:bodyPr>
            <a:normAutofit/>
          </a:bodyPr>
          <a:lstStyle/>
          <a:p>
            <a:endParaRPr lang="en-US" dirty="0">
              <a:latin typeface="Athelas" panose="02000503000000020003" pitchFamily="2" charset="77"/>
            </a:endParaRPr>
          </a:p>
        </p:txBody>
      </p:sp>
      <p:pic>
        <p:nvPicPr>
          <p:cNvPr id="28" name="Picture 27" descr="A picture containing outdoor, bird, colorful, hummingbird&#10;&#10;Description automatically generated">
            <a:extLst>
              <a:ext uri="{FF2B5EF4-FFF2-40B4-BE49-F238E27FC236}">
                <a16:creationId xmlns:a16="http://schemas.microsoft.com/office/drawing/2014/main" id="{46E36B76-CC84-4D46-B719-01DB7100EBF0}"/>
              </a:ext>
            </a:extLst>
          </p:cNvPr>
          <p:cNvPicPr>
            <a:picLocks noChangeAspect="1"/>
          </p:cNvPicPr>
          <p:nvPr/>
        </p:nvPicPr>
        <p:blipFill>
          <a:blip r:embed="rId2"/>
          <a:stretch>
            <a:fillRect/>
          </a:stretch>
        </p:blipFill>
        <p:spPr>
          <a:xfrm>
            <a:off x="-1116632" y="-553752"/>
            <a:ext cx="10450159" cy="796550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5101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23077-43EE-0A78-AB48-9E7EA2373F61}"/>
              </a:ext>
            </a:extLst>
          </p:cNvPr>
          <p:cNvSpPr>
            <a:spLocks noGrp="1"/>
          </p:cNvSpPr>
          <p:nvPr>
            <p:ph type="title"/>
          </p:nvPr>
        </p:nvSpPr>
        <p:spPr>
          <a:xfrm>
            <a:off x="402838" y="116632"/>
            <a:ext cx="8229600" cy="1143000"/>
          </a:xfrm>
        </p:spPr>
        <p:txBody>
          <a:bodyPr>
            <a:noAutofit/>
          </a:bodyPr>
          <a:lstStyle/>
          <a:p>
            <a:pPr algn="l"/>
            <a:r>
              <a:rPr lang="en-US" sz="3600" b="1" dirty="0">
                <a:solidFill>
                  <a:srgbClr val="7030A0"/>
                </a:solidFill>
              </a:rPr>
              <a:t>Ways of Being as a Coach in Times of Uncertainty and Stress</a:t>
            </a:r>
          </a:p>
        </p:txBody>
      </p:sp>
      <p:sp>
        <p:nvSpPr>
          <p:cNvPr id="3" name="TextBox 2">
            <a:extLst>
              <a:ext uri="{FF2B5EF4-FFF2-40B4-BE49-F238E27FC236}">
                <a16:creationId xmlns:a16="http://schemas.microsoft.com/office/drawing/2014/main" id="{4152593F-264C-3872-FD33-90AAF649C64C}"/>
              </a:ext>
            </a:extLst>
          </p:cNvPr>
          <p:cNvSpPr txBox="1"/>
          <p:nvPr/>
        </p:nvSpPr>
        <p:spPr>
          <a:xfrm>
            <a:off x="339110" y="1570009"/>
            <a:ext cx="8276456" cy="5119350"/>
          </a:xfrm>
          <a:prstGeom prst="rect">
            <a:avLst/>
          </a:prstGeom>
          <a:noFill/>
        </p:spPr>
        <p:txBody>
          <a:bodyPr wrap="square" rtlCol="0">
            <a:spAutoFit/>
          </a:bodyPr>
          <a:lstStyle/>
          <a:p>
            <a:r>
              <a:rPr lang="en-US" sz="2000" dirty="0">
                <a:latin typeface="Bahnschrift Light" panose="020B0502040204020203" pitchFamily="34" charset="0"/>
              </a:rPr>
              <a:t>Just like our clients, we too are distracted and that can play out in our coaching. </a:t>
            </a:r>
          </a:p>
          <a:p>
            <a:endParaRPr lang="en-US" sz="2000" dirty="0">
              <a:latin typeface="Bahnschrift Light" panose="020B0502040204020203" pitchFamily="34" charset="0"/>
            </a:endParaRPr>
          </a:p>
          <a:p>
            <a:r>
              <a:rPr lang="en-US" sz="2000" b="1" dirty="0">
                <a:latin typeface="Bahnschrift Light" panose="020B0502040204020203" pitchFamily="34" charset="0"/>
              </a:rPr>
              <a:t>How do we need to show up or be?  Intention and Attention…</a:t>
            </a:r>
          </a:p>
          <a:p>
            <a:endParaRPr lang="en-US" sz="2000" b="1" dirty="0">
              <a:latin typeface="Bahnschrift Light" panose="020B0502040204020203" pitchFamily="34" charset="0"/>
            </a:endParaRPr>
          </a:p>
          <a:p>
            <a:pPr marL="457200" indent="-457200">
              <a:spcAft>
                <a:spcPts val="800"/>
              </a:spcAft>
              <a:buFont typeface="+mj-lt"/>
              <a:buAutoNum type="arabicPeriod"/>
            </a:pPr>
            <a:r>
              <a:rPr lang="en-US" sz="2000" b="1" dirty="0" err="1">
                <a:solidFill>
                  <a:srgbClr val="7030A0"/>
                </a:solidFill>
                <a:latin typeface="Bahnschrift Light" panose="020B0502040204020203" pitchFamily="34" charset="0"/>
              </a:rPr>
              <a:t>Centred</a:t>
            </a:r>
            <a:r>
              <a:rPr lang="en-US" sz="2000" b="1" dirty="0">
                <a:solidFill>
                  <a:srgbClr val="7030A0"/>
                </a:solidFill>
                <a:latin typeface="Bahnschrift Light" panose="020B0502040204020203" pitchFamily="34" charset="0"/>
              </a:rPr>
              <a:t> Presence – </a:t>
            </a:r>
            <a:r>
              <a:rPr lang="en-US" sz="2000" dirty="0">
                <a:latin typeface="Bahnschrift Light" panose="020B0502040204020203" pitchFamily="34" charset="0"/>
              </a:rPr>
              <a:t>are you listening, focused, not distracted?</a:t>
            </a:r>
          </a:p>
          <a:p>
            <a:pPr marL="457200" indent="-457200">
              <a:spcAft>
                <a:spcPts val="800"/>
              </a:spcAft>
              <a:buFont typeface="+mj-lt"/>
              <a:buAutoNum type="arabicPeriod"/>
            </a:pPr>
            <a:r>
              <a:rPr lang="en-US" sz="2000" b="1" dirty="0">
                <a:solidFill>
                  <a:srgbClr val="7030A0"/>
                </a:solidFill>
                <a:latin typeface="Bahnschrift Light" panose="020B0502040204020203" pitchFamily="34" charset="0"/>
              </a:rPr>
              <a:t>Radical Listening – </a:t>
            </a:r>
            <a:r>
              <a:rPr lang="en-US" sz="2000" dirty="0">
                <a:latin typeface="Bahnschrift Light" panose="020B0502040204020203" pitchFamily="34" charset="0"/>
              </a:rPr>
              <a:t>are you listening for emotion, self-judgement, negative expressions of thoughts, not just what is said?</a:t>
            </a:r>
          </a:p>
          <a:p>
            <a:pPr marL="457200" indent="-457200">
              <a:spcAft>
                <a:spcPts val="800"/>
              </a:spcAft>
              <a:buFont typeface="+mj-lt"/>
              <a:buAutoNum type="arabicPeriod"/>
            </a:pPr>
            <a:r>
              <a:rPr lang="en-US" sz="2000" b="1" dirty="0">
                <a:solidFill>
                  <a:srgbClr val="7030A0"/>
                </a:solidFill>
                <a:latin typeface="Bahnschrift Light" panose="020B0502040204020203" pitchFamily="34" charset="0"/>
              </a:rPr>
              <a:t>Reframing Beliefs &amp; Thoughts – </a:t>
            </a:r>
            <a:r>
              <a:rPr lang="en-US" sz="2000" dirty="0">
                <a:latin typeface="Bahnschrift Light" panose="020B0502040204020203" pitchFamily="34" charset="0"/>
              </a:rPr>
              <a:t>are you supporting your clients to reframe mindsets &amp; perspectives which might not be helpful?</a:t>
            </a:r>
          </a:p>
          <a:p>
            <a:pPr marL="457200" indent="-457200">
              <a:spcAft>
                <a:spcPts val="800"/>
              </a:spcAft>
              <a:buFont typeface="+mj-lt"/>
              <a:buAutoNum type="arabicPeriod"/>
            </a:pPr>
            <a:r>
              <a:rPr lang="en-US" sz="2000" b="1" dirty="0">
                <a:solidFill>
                  <a:srgbClr val="7030A0"/>
                </a:solidFill>
                <a:latin typeface="Bahnschrift Light" panose="020B0502040204020203" pitchFamily="34" charset="0"/>
              </a:rPr>
              <a:t>Specific Acknowledgement – </a:t>
            </a:r>
            <a:r>
              <a:rPr lang="en-US" sz="2000" dirty="0">
                <a:latin typeface="Bahnschrift Light" panose="020B0502040204020203" pitchFamily="34" charset="0"/>
              </a:rPr>
              <a:t>are you acknowledging the hard work &amp; progress your clients are making? </a:t>
            </a:r>
            <a:r>
              <a:rPr lang="en-US" sz="2000" b="1" dirty="0">
                <a:latin typeface="Bahnschrift Light" panose="020B0502040204020203" pitchFamily="34" charset="0"/>
              </a:rPr>
              <a:t>Not just once, but often.</a:t>
            </a:r>
          </a:p>
          <a:p>
            <a:pPr marL="457200" indent="-457200">
              <a:spcAft>
                <a:spcPts val="800"/>
              </a:spcAft>
              <a:buFont typeface="+mj-lt"/>
              <a:buAutoNum type="arabicPeriod"/>
            </a:pPr>
            <a:r>
              <a:rPr lang="en-US" sz="2000" b="1" dirty="0">
                <a:solidFill>
                  <a:srgbClr val="7030A0"/>
                </a:solidFill>
                <a:latin typeface="Bahnschrift Light" panose="020B0502040204020203" pitchFamily="34" charset="0"/>
              </a:rPr>
              <a:t>Sharing resources and tools – </a:t>
            </a:r>
            <a:r>
              <a:rPr lang="en-US" sz="2000" dirty="0">
                <a:latin typeface="Bahnschrift Light" panose="020B0502040204020203" pitchFamily="34" charset="0"/>
              </a:rPr>
              <a:t>are you a conduit to tools and resources that can support busting stress and building capacity &amp; competence?</a:t>
            </a:r>
          </a:p>
        </p:txBody>
      </p:sp>
      <p:cxnSp>
        <p:nvCxnSpPr>
          <p:cNvPr id="4" name="Straight Connector 3">
            <a:extLst>
              <a:ext uri="{FF2B5EF4-FFF2-40B4-BE49-F238E27FC236}">
                <a16:creationId xmlns:a16="http://schemas.microsoft.com/office/drawing/2014/main" id="{FBB2E7D1-E435-9348-77DD-1CE6698BBF6B}"/>
              </a:ext>
            </a:extLst>
          </p:cNvPr>
          <p:cNvCxnSpPr/>
          <p:nvPr/>
        </p:nvCxnSpPr>
        <p:spPr>
          <a:xfrm>
            <a:off x="456208" y="1412776"/>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CE3730B-D02E-C77D-6611-F303445353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3951748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19BC9-3B31-D223-5858-E727037BA18A}"/>
              </a:ext>
            </a:extLst>
          </p:cNvPr>
          <p:cNvSpPr>
            <a:spLocks noGrp="1"/>
          </p:cNvSpPr>
          <p:nvPr>
            <p:ph type="title"/>
          </p:nvPr>
        </p:nvSpPr>
        <p:spPr>
          <a:xfrm>
            <a:off x="395536" y="53752"/>
            <a:ext cx="8229600" cy="1143000"/>
          </a:xfrm>
        </p:spPr>
        <p:txBody>
          <a:bodyPr>
            <a:normAutofit/>
          </a:bodyPr>
          <a:lstStyle/>
          <a:p>
            <a:pPr algn="l"/>
            <a:r>
              <a:rPr lang="en-US" sz="3600" b="1" dirty="0">
                <a:solidFill>
                  <a:srgbClr val="7030A0"/>
                </a:solidFill>
              </a:rPr>
              <a:t>Let’s Connect In the Chat</a:t>
            </a:r>
          </a:p>
        </p:txBody>
      </p:sp>
      <p:cxnSp>
        <p:nvCxnSpPr>
          <p:cNvPr id="3" name="Straight Connector 2">
            <a:extLst>
              <a:ext uri="{FF2B5EF4-FFF2-40B4-BE49-F238E27FC236}">
                <a16:creationId xmlns:a16="http://schemas.microsoft.com/office/drawing/2014/main" id="{62CDB9DF-C501-ACBB-126E-481E1B3179D0}"/>
              </a:ext>
            </a:extLst>
          </p:cNvPr>
          <p:cNvCxnSpPr/>
          <p:nvPr/>
        </p:nvCxnSpPr>
        <p:spPr>
          <a:xfrm>
            <a:off x="395536" y="1196752"/>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8A2216EB-3861-998C-67EB-DB9FEA27054D}"/>
              </a:ext>
            </a:extLst>
          </p:cNvPr>
          <p:cNvSpPr txBox="1"/>
          <p:nvPr/>
        </p:nvSpPr>
        <p:spPr>
          <a:xfrm>
            <a:off x="363568" y="1772816"/>
            <a:ext cx="8085584" cy="2523768"/>
          </a:xfrm>
          <a:prstGeom prst="rect">
            <a:avLst/>
          </a:prstGeom>
          <a:noFill/>
        </p:spPr>
        <p:txBody>
          <a:bodyPr wrap="square" rtlCol="0">
            <a:spAutoFit/>
          </a:bodyPr>
          <a:lstStyle/>
          <a:p>
            <a:endParaRPr lang="en-US" sz="2800" dirty="0">
              <a:latin typeface="Bahnschrift Light" panose="020B0502040204020203" pitchFamily="34" charset="0"/>
            </a:endParaRPr>
          </a:p>
          <a:p>
            <a:pPr algn="ctr"/>
            <a:r>
              <a:rPr lang="en-US" sz="2800" dirty="0">
                <a:latin typeface="Bahnschrift Light" panose="020B0502040204020203" pitchFamily="34" charset="0"/>
              </a:rPr>
              <a:t>How do you think you need to show up right now for your clients?</a:t>
            </a:r>
          </a:p>
          <a:p>
            <a:pPr algn="ctr"/>
            <a:endParaRPr lang="en-US" sz="2800" dirty="0"/>
          </a:p>
          <a:p>
            <a:endParaRPr lang="en-US" sz="2800" dirty="0"/>
          </a:p>
          <a:p>
            <a:endParaRPr lang="en-US" dirty="0"/>
          </a:p>
        </p:txBody>
      </p:sp>
      <p:sp>
        <p:nvSpPr>
          <p:cNvPr id="8" name="TextBox 7">
            <a:extLst>
              <a:ext uri="{FF2B5EF4-FFF2-40B4-BE49-F238E27FC236}">
                <a16:creationId xmlns:a16="http://schemas.microsoft.com/office/drawing/2014/main" id="{75412505-8183-891D-A94E-69F9727DED26}"/>
              </a:ext>
            </a:extLst>
          </p:cNvPr>
          <p:cNvSpPr txBox="1"/>
          <p:nvPr/>
        </p:nvSpPr>
        <p:spPr>
          <a:xfrm>
            <a:off x="3779912" y="4437112"/>
            <a:ext cx="4845224" cy="1815882"/>
          </a:xfrm>
          <a:prstGeom prst="rect">
            <a:avLst/>
          </a:prstGeom>
          <a:noFill/>
        </p:spPr>
        <p:txBody>
          <a:bodyPr wrap="square" rtlCol="0">
            <a:spAutoFit/>
          </a:bodyPr>
          <a:lstStyle/>
          <a:p>
            <a:r>
              <a:rPr lang="en-US" sz="2800" dirty="0">
                <a:solidFill>
                  <a:schemeClr val="accent4">
                    <a:lumMod val="60000"/>
                    <a:lumOff val="40000"/>
                  </a:schemeClr>
                </a:solidFill>
              </a:rPr>
              <a:t>“Show up in every single moment like you’re meant to be there”</a:t>
            </a:r>
          </a:p>
          <a:p>
            <a:r>
              <a:rPr lang="en-US" sz="2800" dirty="0">
                <a:solidFill>
                  <a:schemeClr val="accent4">
                    <a:lumMod val="60000"/>
                    <a:lumOff val="40000"/>
                  </a:schemeClr>
                </a:solidFill>
              </a:rPr>
              <a:t>	- Marie </a:t>
            </a:r>
            <a:r>
              <a:rPr lang="en-US" sz="2800" dirty="0" err="1">
                <a:solidFill>
                  <a:schemeClr val="accent4">
                    <a:lumMod val="60000"/>
                    <a:lumOff val="40000"/>
                  </a:schemeClr>
                </a:solidFill>
              </a:rPr>
              <a:t>Forleo</a:t>
            </a:r>
            <a:endParaRPr lang="en-US" sz="2800" dirty="0">
              <a:solidFill>
                <a:schemeClr val="accent4">
                  <a:lumMod val="60000"/>
                  <a:lumOff val="40000"/>
                </a:schemeClr>
              </a:solidFill>
            </a:endParaRPr>
          </a:p>
        </p:txBody>
      </p:sp>
      <p:pic>
        <p:nvPicPr>
          <p:cNvPr id="5" name="Picture 4">
            <a:extLst>
              <a:ext uri="{FF2B5EF4-FFF2-40B4-BE49-F238E27FC236}">
                <a16:creationId xmlns:a16="http://schemas.microsoft.com/office/drawing/2014/main" id="{67F3FEE5-C27E-F838-0CED-6ED3F95E80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1899301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936" y="716280"/>
            <a:ext cx="8153898" cy="5593040"/>
          </a:xfrm>
          <a:prstGeom prst="rect">
            <a:avLst/>
          </a:prstGeom>
        </p:spPr>
      </p:pic>
      <p:sp>
        <p:nvSpPr>
          <p:cNvPr id="5" name="TextBox 4"/>
          <p:cNvSpPr txBox="1"/>
          <p:nvPr/>
        </p:nvSpPr>
        <p:spPr>
          <a:xfrm>
            <a:off x="3707904" y="3125748"/>
            <a:ext cx="1368152" cy="707886"/>
          </a:xfrm>
          <a:prstGeom prst="rect">
            <a:avLst/>
          </a:prstGeom>
          <a:solidFill>
            <a:schemeClr val="accent4">
              <a:lumMod val="40000"/>
              <a:lumOff val="60000"/>
            </a:schemeClr>
          </a:solidFill>
        </p:spPr>
        <p:txBody>
          <a:bodyPr wrap="square" rtlCol="0">
            <a:spAutoFit/>
          </a:bodyPr>
          <a:lstStyle/>
          <a:p>
            <a:pPr algn="ctr"/>
            <a:r>
              <a:rPr lang="en-CA" sz="2000" b="1" dirty="0">
                <a:solidFill>
                  <a:srgbClr val="7030A0"/>
                </a:solidFill>
              </a:rPr>
              <a:t>YOU + Your Workplace </a:t>
            </a:r>
          </a:p>
        </p:txBody>
      </p:sp>
      <p:sp>
        <p:nvSpPr>
          <p:cNvPr id="6" name="TextBox 5"/>
          <p:cNvSpPr txBox="1"/>
          <p:nvPr/>
        </p:nvSpPr>
        <p:spPr>
          <a:xfrm>
            <a:off x="457936" y="114885"/>
            <a:ext cx="8419672" cy="477054"/>
          </a:xfrm>
          <a:prstGeom prst="rect">
            <a:avLst/>
          </a:prstGeom>
          <a:noFill/>
        </p:spPr>
        <p:txBody>
          <a:bodyPr wrap="square" rtlCol="0">
            <a:spAutoFit/>
          </a:bodyPr>
          <a:lstStyle/>
          <a:p>
            <a:r>
              <a:rPr lang="en-CA" sz="2500" b="1" dirty="0">
                <a:solidFill>
                  <a:srgbClr val="7030A0"/>
                </a:solidFill>
              </a:rPr>
              <a:t>Positive Psychology - PERMA-V Model  </a:t>
            </a:r>
          </a:p>
        </p:txBody>
      </p:sp>
      <p:sp>
        <p:nvSpPr>
          <p:cNvPr id="7" name="TextBox 6"/>
          <p:cNvSpPr txBox="1"/>
          <p:nvPr/>
        </p:nvSpPr>
        <p:spPr>
          <a:xfrm>
            <a:off x="3851920" y="6067876"/>
            <a:ext cx="3960440" cy="707886"/>
          </a:xfrm>
          <a:prstGeom prst="rect">
            <a:avLst/>
          </a:prstGeom>
          <a:noFill/>
        </p:spPr>
        <p:txBody>
          <a:bodyPr wrap="square" rtlCol="0">
            <a:spAutoFit/>
          </a:bodyPr>
          <a:lstStyle/>
          <a:p>
            <a:r>
              <a:rPr lang="en-CA" sz="2000" i="1" dirty="0"/>
              <a:t>Source:  Reprinted with permission from The Flourishing Centre – NYC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6383" y="6067876"/>
            <a:ext cx="508097" cy="653268"/>
          </a:xfrm>
          <a:prstGeom prst="rect">
            <a:avLst/>
          </a:prstGeom>
        </p:spPr>
      </p:pic>
    </p:spTree>
    <p:extLst>
      <p:ext uri="{BB962C8B-B14F-4D97-AF65-F5344CB8AC3E}">
        <p14:creationId xmlns:p14="http://schemas.microsoft.com/office/powerpoint/2010/main" val="28931014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E154-9430-7622-A078-CA8CB4C58861}"/>
              </a:ext>
            </a:extLst>
          </p:cNvPr>
          <p:cNvSpPr>
            <a:spLocks noGrp="1"/>
          </p:cNvSpPr>
          <p:nvPr>
            <p:ph type="title"/>
          </p:nvPr>
        </p:nvSpPr>
        <p:spPr>
          <a:xfrm>
            <a:off x="323528" y="5589240"/>
            <a:ext cx="8676456" cy="566738"/>
          </a:xfrm>
        </p:spPr>
        <p:txBody>
          <a:bodyPr>
            <a:noAutofit/>
          </a:bodyPr>
          <a:lstStyle/>
          <a:p>
            <a:pPr algn="ctr"/>
            <a:r>
              <a:rPr lang="en-US" sz="2800" dirty="0">
                <a:solidFill>
                  <a:srgbClr val="7030A0"/>
                </a:solidFill>
              </a:rPr>
              <a:t>Evidence-Based Positive Psychology Practices </a:t>
            </a:r>
            <a:br>
              <a:rPr lang="en-US" sz="2800" dirty="0">
                <a:solidFill>
                  <a:srgbClr val="7030A0"/>
                </a:solidFill>
              </a:rPr>
            </a:br>
            <a:r>
              <a:rPr lang="en-US" sz="2800" dirty="0">
                <a:solidFill>
                  <a:srgbClr val="7030A0"/>
                </a:solidFill>
              </a:rPr>
              <a:t>to Bust Stress and Boost Resiliency</a:t>
            </a:r>
          </a:p>
        </p:txBody>
      </p:sp>
      <p:pic>
        <p:nvPicPr>
          <p:cNvPr id="10" name="Picture Placeholder 9">
            <a:extLst>
              <a:ext uri="{FF2B5EF4-FFF2-40B4-BE49-F238E27FC236}">
                <a16:creationId xmlns:a16="http://schemas.microsoft.com/office/drawing/2014/main" id="{6D021621-5CA9-30AE-C80D-C9D33F339E18}"/>
              </a:ext>
            </a:extLst>
          </p:cNvPr>
          <p:cNvPicPr>
            <a:picLocks noGrp="1" noChangeAspect="1"/>
          </p:cNvPicPr>
          <p:nvPr>
            <p:ph type="pic"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5500" r="5500"/>
          <a:stretch>
            <a:fillRect/>
          </a:stretch>
        </p:blipFill>
        <p:spPr>
          <a:xfrm>
            <a:off x="1483230" y="188640"/>
            <a:ext cx="6401138" cy="48008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9D5809AA-1D3C-3772-4FDD-7BC3E36AF7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851729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A071-07DA-4DD7-BC19-D917819D0F74}"/>
              </a:ext>
            </a:extLst>
          </p:cNvPr>
          <p:cNvSpPr>
            <a:spLocks noGrp="1"/>
          </p:cNvSpPr>
          <p:nvPr>
            <p:ph type="ctrTitle"/>
          </p:nvPr>
        </p:nvSpPr>
        <p:spPr>
          <a:xfrm>
            <a:off x="495856" y="1557475"/>
            <a:ext cx="7772400" cy="1470025"/>
          </a:xfrm>
        </p:spPr>
        <p:txBody>
          <a:bodyPr>
            <a:normAutofit fontScale="90000"/>
          </a:bodyPr>
          <a:lstStyle/>
          <a:p>
            <a:br>
              <a:rPr lang="en-US" sz="4000" b="1" dirty="0">
                <a:solidFill>
                  <a:srgbClr val="7030A0"/>
                </a:solidFill>
              </a:rPr>
            </a:br>
            <a:r>
              <a:rPr lang="en-US" sz="3100" b="1" dirty="0">
                <a:solidFill>
                  <a:srgbClr val="7030A0"/>
                </a:solidFill>
                <a:latin typeface="Bahnschrift Light" panose="020B0502040204020203" pitchFamily="34" charset="0"/>
              </a:rPr>
              <a:t>Positivity is Key for Resilience &amp; Busting Stress </a:t>
            </a:r>
            <a:endParaRPr lang="en-CA" sz="4000" b="1" dirty="0">
              <a:solidFill>
                <a:srgbClr val="7030A0"/>
              </a:solidFill>
              <a:latin typeface="Bahnschrift Light" panose="020B0502040204020203" pitchFamily="34" charset="0"/>
            </a:endParaRPr>
          </a:p>
        </p:txBody>
      </p:sp>
      <p:sp>
        <p:nvSpPr>
          <p:cNvPr id="3" name="Subtitle 2">
            <a:extLst>
              <a:ext uri="{FF2B5EF4-FFF2-40B4-BE49-F238E27FC236}">
                <a16:creationId xmlns:a16="http://schemas.microsoft.com/office/drawing/2014/main" id="{5142F33B-502B-4AB1-80C9-02A5E03B8664}"/>
              </a:ext>
            </a:extLst>
          </p:cNvPr>
          <p:cNvSpPr>
            <a:spLocks noGrp="1"/>
          </p:cNvSpPr>
          <p:nvPr>
            <p:ph type="subTitle" idx="1"/>
          </p:nvPr>
        </p:nvSpPr>
        <p:spPr>
          <a:xfrm>
            <a:off x="365448" y="3352298"/>
            <a:ext cx="7934672" cy="2495128"/>
          </a:xfrm>
        </p:spPr>
        <p:txBody>
          <a:bodyPr>
            <a:noAutofit/>
          </a:bodyPr>
          <a:lstStyle/>
          <a:p>
            <a:r>
              <a:rPr lang="en-US" dirty="0">
                <a:solidFill>
                  <a:schemeClr val="accent4">
                    <a:lumMod val="60000"/>
                    <a:lumOff val="40000"/>
                  </a:schemeClr>
                </a:solidFill>
                <a:latin typeface="Bahnschrift Light" panose="020B0502040204020203" pitchFamily="34" charset="0"/>
              </a:rPr>
              <a:t>As coaches, we can support our clients to broaden and build their positive emotions, or feel-good emotions like </a:t>
            </a:r>
            <a:r>
              <a:rPr lang="en-US" dirty="0">
                <a:solidFill>
                  <a:srgbClr val="FFC000"/>
                </a:solidFill>
                <a:latin typeface="Bahnschrift Light" panose="020B0502040204020203" pitchFamily="34" charset="0"/>
              </a:rPr>
              <a:t>joy, love, happiness</a:t>
            </a:r>
            <a:r>
              <a:rPr lang="en-US" dirty="0">
                <a:latin typeface="Bahnschrift Light" panose="020B0502040204020203" pitchFamily="34" charset="0"/>
              </a:rPr>
              <a:t>, </a:t>
            </a:r>
            <a:r>
              <a:rPr lang="en-US" dirty="0">
                <a:solidFill>
                  <a:srgbClr val="92D050"/>
                </a:solidFill>
                <a:latin typeface="Bahnschrift Light" panose="020B0502040204020203" pitchFamily="34" charset="0"/>
              </a:rPr>
              <a:t>kindness, compassion</a:t>
            </a:r>
            <a:r>
              <a:rPr lang="en-US" dirty="0">
                <a:latin typeface="Bahnschrift Light" panose="020B0502040204020203" pitchFamily="34" charset="0"/>
              </a:rPr>
              <a:t>, </a:t>
            </a:r>
            <a:r>
              <a:rPr lang="en-US" dirty="0">
                <a:solidFill>
                  <a:srgbClr val="FF0000"/>
                </a:solidFill>
                <a:latin typeface="Bahnschrift Light" panose="020B0502040204020203" pitchFamily="34" charset="0"/>
              </a:rPr>
              <a:t>hope, optimism</a:t>
            </a:r>
            <a:r>
              <a:rPr lang="en-US" dirty="0">
                <a:latin typeface="Bahnschrift Light" panose="020B0502040204020203" pitchFamily="34" charset="0"/>
              </a:rPr>
              <a:t>. </a:t>
            </a:r>
            <a:endParaRPr lang="en-CA" dirty="0">
              <a:latin typeface="Bahnschrift Light" panose="020B0502040204020203" pitchFamily="34" charset="0"/>
            </a:endParaRPr>
          </a:p>
        </p:txBody>
      </p:sp>
      <p:pic>
        <p:nvPicPr>
          <p:cNvPr id="5" name="Picture 4">
            <a:extLst>
              <a:ext uri="{FF2B5EF4-FFF2-40B4-BE49-F238E27FC236}">
                <a16:creationId xmlns:a16="http://schemas.microsoft.com/office/drawing/2014/main" id="{665B2C59-6674-49A5-85E5-7BC6B7B7D9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201611"/>
            <a:ext cx="1566254" cy="1566254"/>
          </a:xfrm>
          <a:prstGeom prst="rect">
            <a:avLst/>
          </a:prstGeom>
        </p:spPr>
      </p:pic>
      <p:sp>
        <p:nvSpPr>
          <p:cNvPr id="4" name="TextBox 3">
            <a:extLst>
              <a:ext uri="{FF2B5EF4-FFF2-40B4-BE49-F238E27FC236}">
                <a16:creationId xmlns:a16="http://schemas.microsoft.com/office/drawing/2014/main" id="{9F41488D-D1D9-7346-8C5E-8BFB1FEE1716}"/>
              </a:ext>
            </a:extLst>
          </p:cNvPr>
          <p:cNvSpPr txBox="1"/>
          <p:nvPr/>
        </p:nvSpPr>
        <p:spPr>
          <a:xfrm>
            <a:off x="323529" y="393514"/>
            <a:ext cx="5472608" cy="646331"/>
          </a:xfrm>
          <a:prstGeom prst="rect">
            <a:avLst/>
          </a:prstGeom>
          <a:noFill/>
        </p:spPr>
        <p:txBody>
          <a:bodyPr wrap="square" rtlCol="0">
            <a:spAutoFit/>
          </a:bodyPr>
          <a:lstStyle/>
          <a:p>
            <a:r>
              <a:rPr lang="en-US" sz="3600" b="1" dirty="0">
                <a:solidFill>
                  <a:srgbClr val="7030A0"/>
                </a:solidFill>
                <a:latin typeface="+mj-lt"/>
              </a:rPr>
              <a:t>Practice #1 – Positivity </a:t>
            </a:r>
          </a:p>
        </p:txBody>
      </p:sp>
      <p:cxnSp>
        <p:nvCxnSpPr>
          <p:cNvPr id="6" name="Straight Connector 5">
            <a:extLst>
              <a:ext uri="{FF2B5EF4-FFF2-40B4-BE49-F238E27FC236}">
                <a16:creationId xmlns:a16="http://schemas.microsoft.com/office/drawing/2014/main" id="{61E4BE3C-3BE7-4306-2BB6-57A37C2635BE}"/>
              </a:ext>
            </a:extLst>
          </p:cNvPr>
          <p:cNvCxnSpPr/>
          <p:nvPr/>
        </p:nvCxnSpPr>
        <p:spPr>
          <a:xfrm>
            <a:off x="395536" y="1196752"/>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2EC19F93-D9CD-6B40-6600-FD576234C6A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1160037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5" name="Google Shape;175;p34"/>
          <p:cNvPicPr preferRelativeResize="0"/>
          <p:nvPr/>
        </p:nvPicPr>
        <p:blipFill rotWithShape="1">
          <a:blip r:embed="rId3">
            <a:alphaModFix/>
          </a:blip>
          <a:srcRect b="33208"/>
          <a:stretch/>
        </p:blipFill>
        <p:spPr>
          <a:xfrm>
            <a:off x="6724126" y="1168249"/>
            <a:ext cx="2308375" cy="636000"/>
          </a:xfrm>
          <a:prstGeom prst="rect">
            <a:avLst/>
          </a:prstGeom>
          <a:noFill/>
          <a:ln>
            <a:noFill/>
          </a:ln>
        </p:spPr>
      </p:pic>
      <p:sp>
        <p:nvSpPr>
          <p:cNvPr id="177" name="Google Shape;177;p34"/>
          <p:cNvSpPr txBox="1"/>
          <p:nvPr/>
        </p:nvSpPr>
        <p:spPr>
          <a:xfrm>
            <a:off x="4060225" y="2501875"/>
            <a:ext cx="917400" cy="2533200"/>
          </a:xfrm>
          <a:prstGeom prst="rect">
            <a:avLst/>
          </a:prstGeom>
          <a:noFill/>
          <a:ln>
            <a:noFill/>
          </a:ln>
        </p:spPr>
        <p:txBody>
          <a:bodyPr spcFirstLastPara="1" wrap="square" lIns="91425" tIns="91425" rIns="91425" bIns="91425" anchor="t" anchorCtr="0">
            <a:noAutofit/>
          </a:bodyPr>
          <a:lstStyle/>
          <a:p>
            <a:pPr algn="ctr">
              <a:buClr>
                <a:srgbClr val="000000"/>
              </a:buClr>
              <a:buSzPts val="1400"/>
            </a:pPr>
            <a:endParaRPr sz="1400" b="1" i="1">
              <a:solidFill>
                <a:schemeClr val="dk1"/>
              </a:solidFill>
              <a:latin typeface="Arial"/>
              <a:ea typeface="Arial"/>
              <a:cs typeface="Arial"/>
              <a:sym typeface="Arial"/>
            </a:endParaRPr>
          </a:p>
          <a:p>
            <a:pPr algn="ctr">
              <a:buClr>
                <a:schemeClr val="dk1"/>
              </a:buClr>
              <a:buSzPts val="1100"/>
            </a:pPr>
            <a:endParaRPr sz="1400" b="1" i="1">
              <a:solidFill>
                <a:schemeClr val="dk1"/>
              </a:solidFill>
              <a:latin typeface="Arial"/>
              <a:ea typeface="Arial"/>
              <a:cs typeface="Arial"/>
              <a:sym typeface="Arial"/>
            </a:endParaRPr>
          </a:p>
          <a:p>
            <a:pPr>
              <a:buClr>
                <a:schemeClr val="dk1"/>
              </a:buClr>
              <a:buSzPts val="1100"/>
            </a:pPr>
            <a:endParaRPr sz="1400">
              <a:solidFill>
                <a:srgbClr val="000000"/>
              </a:solidFill>
              <a:latin typeface="Arial"/>
              <a:ea typeface="Arial"/>
              <a:cs typeface="Arial"/>
              <a:sym typeface="Arial"/>
            </a:endParaRPr>
          </a:p>
        </p:txBody>
      </p:sp>
      <p:sp>
        <p:nvSpPr>
          <p:cNvPr id="178" name="Google Shape;178;p34"/>
          <p:cNvSpPr txBox="1"/>
          <p:nvPr/>
        </p:nvSpPr>
        <p:spPr>
          <a:xfrm>
            <a:off x="846550" y="2537400"/>
            <a:ext cx="7360500" cy="2743500"/>
          </a:xfrm>
          <a:prstGeom prst="rect">
            <a:avLst/>
          </a:prstGeom>
          <a:noFill/>
          <a:ln>
            <a:noFill/>
          </a:ln>
        </p:spPr>
        <p:txBody>
          <a:bodyPr spcFirstLastPara="1" wrap="square" lIns="91425" tIns="91425" rIns="91425" bIns="91425" anchor="t" anchorCtr="0">
            <a:noAutofit/>
          </a:bodyPr>
          <a:lstStyle/>
          <a:p>
            <a:pPr>
              <a:buClr>
                <a:srgbClr val="000000"/>
              </a:buClr>
              <a:buSzPts val="1400"/>
            </a:pPr>
            <a:endParaRPr sz="1400">
              <a:solidFill>
                <a:srgbClr val="000000"/>
              </a:solidFill>
              <a:latin typeface="Arial"/>
              <a:ea typeface="Arial"/>
              <a:cs typeface="Arial"/>
              <a:sym typeface="Arial"/>
            </a:endParaRPr>
          </a:p>
        </p:txBody>
      </p:sp>
      <p:sp>
        <p:nvSpPr>
          <p:cNvPr id="179" name="Google Shape;179;p34"/>
          <p:cNvSpPr txBox="1"/>
          <p:nvPr/>
        </p:nvSpPr>
        <p:spPr>
          <a:xfrm>
            <a:off x="570650" y="1148075"/>
            <a:ext cx="5675700" cy="662100"/>
          </a:xfrm>
          <a:prstGeom prst="rect">
            <a:avLst/>
          </a:prstGeom>
          <a:noFill/>
          <a:ln>
            <a:noFill/>
          </a:ln>
        </p:spPr>
        <p:txBody>
          <a:bodyPr spcFirstLastPara="1" wrap="square" lIns="91425" tIns="91425" rIns="91425" bIns="91425" anchor="t" anchorCtr="0">
            <a:noAutofit/>
          </a:bodyPr>
          <a:lstStyle/>
          <a:p>
            <a:pPr>
              <a:buClr>
                <a:srgbClr val="000000"/>
              </a:buClr>
              <a:buSzPts val="3600"/>
            </a:pPr>
            <a:r>
              <a:rPr lang="en-US" sz="3600" b="1">
                <a:solidFill>
                  <a:srgbClr val="FFFFFF"/>
                </a:solidFill>
                <a:latin typeface="Arial"/>
                <a:ea typeface="Arial"/>
                <a:cs typeface="Arial"/>
                <a:sym typeface="Arial"/>
              </a:rPr>
              <a:t>Emotional Mastery</a:t>
            </a:r>
            <a:endParaRPr sz="3600" b="1">
              <a:solidFill>
                <a:srgbClr val="FFFFFF"/>
              </a:solidFill>
              <a:latin typeface="Arial"/>
              <a:ea typeface="Arial"/>
              <a:cs typeface="Arial"/>
              <a:sym typeface="Arial"/>
            </a:endParaRPr>
          </a:p>
        </p:txBody>
      </p:sp>
      <p:pic>
        <p:nvPicPr>
          <p:cNvPr id="180" name="Google Shape;180;p34"/>
          <p:cNvPicPr preferRelativeResize="0"/>
          <p:nvPr/>
        </p:nvPicPr>
        <p:blipFill rotWithShape="1">
          <a:blip r:embed="rId4">
            <a:alphaModFix/>
          </a:blip>
          <a:srcRect/>
          <a:stretch/>
        </p:blipFill>
        <p:spPr>
          <a:xfrm>
            <a:off x="1270704" y="969544"/>
            <a:ext cx="6357502" cy="5483792"/>
          </a:xfrm>
          <a:prstGeom prst="rect">
            <a:avLst/>
          </a:prstGeom>
          <a:noFill/>
          <a:ln>
            <a:noFill/>
          </a:ln>
        </p:spPr>
      </p:pic>
      <p:sp>
        <p:nvSpPr>
          <p:cNvPr id="181" name="Google Shape;181;p34"/>
          <p:cNvSpPr txBox="1"/>
          <p:nvPr/>
        </p:nvSpPr>
        <p:spPr>
          <a:xfrm>
            <a:off x="118851" y="2609557"/>
            <a:ext cx="1253246" cy="1015663"/>
          </a:xfrm>
          <a:prstGeom prst="rect">
            <a:avLst/>
          </a:prstGeom>
          <a:solidFill>
            <a:schemeClr val="accent4">
              <a:lumMod val="40000"/>
              <a:lumOff val="60000"/>
            </a:schemeClr>
          </a:solidFill>
          <a:ln w="9525" cap="flat" cmpd="sng">
            <a:solidFill>
              <a:srgbClr val="004B53"/>
            </a:solidFill>
            <a:prstDash val="solid"/>
            <a:round/>
            <a:headEnd type="none" w="sm" len="sm"/>
            <a:tailEnd type="none" w="sm" len="sm"/>
          </a:ln>
        </p:spPr>
        <p:txBody>
          <a:bodyPr spcFirstLastPara="1" wrap="square" lIns="91425" tIns="45700" rIns="91425" bIns="45700" anchor="t" anchorCtr="0">
            <a:noAutofit/>
          </a:bodyPr>
          <a:lstStyle/>
          <a:p>
            <a:pPr algn="ctr"/>
            <a:r>
              <a:rPr lang="en-US" sz="2000" dirty="0">
                <a:solidFill>
                  <a:srgbClr val="000000"/>
                </a:solidFill>
                <a:latin typeface="Arial"/>
                <a:ea typeface="Arial"/>
                <a:cs typeface="Arial"/>
                <a:sym typeface="Arial"/>
              </a:rPr>
              <a:t>Broaden and </a:t>
            </a:r>
            <a:endParaRPr dirty="0"/>
          </a:p>
          <a:p>
            <a:pPr algn="ctr"/>
            <a:r>
              <a:rPr lang="en-US" sz="2000" dirty="0">
                <a:solidFill>
                  <a:srgbClr val="000000"/>
                </a:solidFill>
                <a:latin typeface="Arial"/>
                <a:ea typeface="Arial"/>
                <a:cs typeface="Arial"/>
                <a:sym typeface="Arial"/>
              </a:rPr>
              <a:t>Build </a:t>
            </a:r>
            <a:endParaRPr sz="2000" dirty="0">
              <a:solidFill>
                <a:srgbClr val="000000"/>
              </a:solidFill>
              <a:latin typeface="Arial"/>
              <a:ea typeface="Arial"/>
              <a:cs typeface="Arial"/>
              <a:sym typeface="Arial"/>
            </a:endParaRPr>
          </a:p>
        </p:txBody>
      </p:sp>
      <p:sp>
        <p:nvSpPr>
          <p:cNvPr id="182" name="Google Shape;182;p34"/>
          <p:cNvSpPr txBox="1"/>
          <p:nvPr/>
        </p:nvSpPr>
        <p:spPr>
          <a:xfrm>
            <a:off x="7704877" y="2607755"/>
            <a:ext cx="1097204" cy="1109278"/>
          </a:xfrm>
          <a:prstGeom prst="rect">
            <a:avLst/>
          </a:prstGeom>
          <a:solidFill>
            <a:schemeClr val="accent4">
              <a:lumMod val="40000"/>
              <a:lumOff val="60000"/>
            </a:schemeClr>
          </a:solidFill>
          <a:ln w="1905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algn="ctr"/>
            <a:r>
              <a:rPr lang="en-US" sz="2000" dirty="0">
                <a:solidFill>
                  <a:srgbClr val="000000"/>
                </a:solidFill>
                <a:latin typeface="Arial"/>
                <a:ea typeface="Arial"/>
                <a:cs typeface="Arial"/>
                <a:sym typeface="Arial"/>
              </a:rPr>
              <a:t>N</a:t>
            </a:r>
            <a:r>
              <a:rPr lang="en-US" sz="2000" dirty="0"/>
              <a:t>arrow</a:t>
            </a:r>
            <a:r>
              <a:rPr lang="en-US" sz="2000" dirty="0">
                <a:solidFill>
                  <a:srgbClr val="000000"/>
                </a:solidFill>
                <a:latin typeface="Arial"/>
                <a:ea typeface="Arial"/>
                <a:cs typeface="Arial"/>
                <a:sym typeface="Arial"/>
              </a:rPr>
              <a:t> and</a:t>
            </a:r>
            <a:r>
              <a:rPr lang="en-US" sz="2000" dirty="0"/>
              <a:t> </a:t>
            </a:r>
            <a:endParaRPr sz="2000" dirty="0"/>
          </a:p>
          <a:p>
            <a:pPr algn="ctr"/>
            <a:r>
              <a:rPr lang="en-US" sz="2000" dirty="0"/>
              <a:t>Focus</a:t>
            </a:r>
            <a:endParaRPr sz="2000" dirty="0"/>
          </a:p>
          <a:p>
            <a:pPr algn="ctr"/>
            <a:endParaRPr sz="2000" dirty="0">
              <a:solidFill>
                <a:srgbClr val="000000"/>
              </a:solidFill>
              <a:latin typeface="Arial"/>
              <a:ea typeface="Arial"/>
              <a:cs typeface="Arial"/>
              <a:sym typeface="Arial"/>
            </a:endParaRPr>
          </a:p>
        </p:txBody>
      </p:sp>
      <p:cxnSp>
        <p:nvCxnSpPr>
          <p:cNvPr id="183" name="Google Shape;183;p34"/>
          <p:cNvCxnSpPr/>
          <p:nvPr/>
        </p:nvCxnSpPr>
        <p:spPr>
          <a:xfrm rot="10800000" flipH="1">
            <a:off x="1345150" y="3117388"/>
            <a:ext cx="785136" cy="1"/>
          </a:xfrm>
          <a:prstGeom prst="straightConnector1">
            <a:avLst/>
          </a:prstGeom>
          <a:noFill/>
          <a:ln w="57150" cap="flat" cmpd="sng">
            <a:solidFill>
              <a:schemeClr val="dk1"/>
            </a:solidFill>
            <a:prstDash val="solid"/>
            <a:round/>
            <a:headEnd type="none" w="sm" len="sm"/>
            <a:tailEnd type="stealth" w="lg" len="lg"/>
          </a:ln>
        </p:spPr>
      </p:cxnSp>
      <p:cxnSp>
        <p:nvCxnSpPr>
          <p:cNvPr id="184" name="Google Shape;184;p34"/>
          <p:cNvCxnSpPr/>
          <p:nvPr/>
        </p:nvCxnSpPr>
        <p:spPr>
          <a:xfrm rot="10800000">
            <a:off x="6836598" y="3125174"/>
            <a:ext cx="791608" cy="0"/>
          </a:xfrm>
          <a:prstGeom prst="straightConnector1">
            <a:avLst/>
          </a:prstGeom>
          <a:noFill/>
          <a:ln w="57150" cap="flat" cmpd="sng">
            <a:solidFill>
              <a:schemeClr val="dk1"/>
            </a:solidFill>
            <a:prstDash val="solid"/>
            <a:round/>
            <a:headEnd type="none" w="sm" len="sm"/>
            <a:tailEnd type="stealth" w="lg" len="lg"/>
          </a:ln>
        </p:spPr>
      </p:cxnSp>
      <p:sp>
        <p:nvSpPr>
          <p:cNvPr id="2" name="TextBox 1">
            <a:extLst>
              <a:ext uri="{FF2B5EF4-FFF2-40B4-BE49-F238E27FC236}">
                <a16:creationId xmlns:a16="http://schemas.microsoft.com/office/drawing/2014/main" id="{BEA3FCBF-A5B6-4A34-9302-12B942AE6933}"/>
              </a:ext>
            </a:extLst>
          </p:cNvPr>
          <p:cNvSpPr txBox="1"/>
          <p:nvPr/>
        </p:nvSpPr>
        <p:spPr>
          <a:xfrm>
            <a:off x="693051" y="209912"/>
            <a:ext cx="7757898" cy="707886"/>
          </a:xfrm>
          <a:prstGeom prst="rect">
            <a:avLst/>
          </a:prstGeom>
          <a:noFill/>
        </p:spPr>
        <p:txBody>
          <a:bodyPr wrap="square" rtlCol="0">
            <a:spAutoFit/>
          </a:bodyPr>
          <a:lstStyle/>
          <a:p>
            <a:r>
              <a:rPr lang="en-US" sz="4000" b="1" dirty="0">
                <a:solidFill>
                  <a:srgbClr val="7030A0"/>
                </a:solidFill>
                <a:latin typeface="+mj-lt"/>
              </a:rPr>
              <a:t>Positive vs. Negative Mind Chatter </a:t>
            </a:r>
            <a:endParaRPr lang="en-CA" sz="4000" b="1" dirty="0">
              <a:solidFill>
                <a:srgbClr val="7030A0"/>
              </a:solidFill>
              <a:latin typeface="+mj-lt"/>
            </a:endParaRPr>
          </a:p>
        </p:txBody>
      </p:sp>
      <p:sp>
        <p:nvSpPr>
          <p:cNvPr id="3" name="TextBox 2">
            <a:extLst>
              <a:ext uri="{FF2B5EF4-FFF2-40B4-BE49-F238E27FC236}">
                <a16:creationId xmlns:a16="http://schemas.microsoft.com/office/drawing/2014/main" id="{546F7F7C-8057-34E5-C27F-50FE3B2C8A5B}"/>
              </a:ext>
            </a:extLst>
          </p:cNvPr>
          <p:cNvSpPr txBox="1"/>
          <p:nvPr/>
        </p:nvSpPr>
        <p:spPr>
          <a:xfrm>
            <a:off x="7522057" y="3941262"/>
            <a:ext cx="1485320" cy="2308324"/>
          </a:xfrm>
          <a:prstGeom prst="rect">
            <a:avLst/>
          </a:prstGeom>
          <a:noFill/>
          <a:ln>
            <a:solidFill>
              <a:schemeClr val="tx1"/>
            </a:solidFill>
            <a:prstDash val="solid"/>
          </a:ln>
        </p:spPr>
        <p:txBody>
          <a:bodyPr wrap="square" rtlCol="0">
            <a:spAutoFit/>
          </a:bodyPr>
          <a:lstStyle/>
          <a:p>
            <a:r>
              <a:rPr lang="en-US" dirty="0"/>
              <a:t>Support your clients to reframe negative thoughts and inquire into judgements you hear</a:t>
            </a:r>
          </a:p>
        </p:txBody>
      </p:sp>
      <p:sp>
        <p:nvSpPr>
          <p:cNvPr id="4" name="TextBox 3">
            <a:extLst>
              <a:ext uri="{FF2B5EF4-FFF2-40B4-BE49-F238E27FC236}">
                <a16:creationId xmlns:a16="http://schemas.microsoft.com/office/drawing/2014/main" id="{9DC2616D-C5C0-5579-6370-EC4AE162DF12}"/>
              </a:ext>
            </a:extLst>
          </p:cNvPr>
          <p:cNvSpPr txBox="1"/>
          <p:nvPr/>
        </p:nvSpPr>
        <p:spPr>
          <a:xfrm>
            <a:off x="103890" y="4020100"/>
            <a:ext cx="1485320" cy="2031325"/>
          </a:xfrm>
          <a:prstGeom prst="rect">
            <a:avLst/>
          </a:prstGeom>
          <a:noFill/>
          <a:ln w="19050">
            <a:solidFill>
              <a:schemeClr val="tx1"/>
            </a:solidFill>
          </a:ln>
        </p:spPr>
        <p:txBody>
          <a:bodyPr wrap="square" rtlCol="0">
            <a:spAutoFit/>
          </a:bodyPr>
          <a:lstStyle/>
          <a:p>
            <a:r>
              <a:rPr lang="en-US" dirty="0"/>
              <a:t>Acknowledge your clients’ insights, learnings, &amp; how they are showing up to you</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7544" y="292017"/>
            <a:ext cx="7848872" cy="7109639"/>
          </a:xfrm>
          <a:prstGeom prst="rect">
            <a:avLst/>
          </a:prstGeom>
          <a:noFill/>
        </p:spPr>
        <p:txBody>
          <a:bodyPr wrap="square" rtlCol="0">
            <a:spAutoFit/>
          </a:bodyPr>
          <a:lstStyle/>
          <a:p>
            <a:r>
              <a:rPr lang="en-US" sz="2400" b="1" dirty="0"/>
              <a:t>		</a:t>
            </a:r>
            <a:r>
              <a:rPr lang="en-US" sz="2400" b="1" dirty="0">
                <a:latin typeface="Bahnschrift Light" panose="020B0502040204020203" pitchFamily="34" charset="0"/>
              </a:rPr>
              <a:t>  Janet Emmett</a:t>
            </a:r>
            <a:r>
              <a:rPr lang="en-US" sz="2400" dirty="0">
                <a:latin typeface="Bahnschrift Light" panose="020B0502040204020203" pitchFamily="34" charset="0"/>
              </a:rPr>
              <a:t> is an ICF award winning,  		  Executive Coach </a:t>
            </a:r>
          </a:p>
          <a:p>
            <a:r>
              <a:rPr lang="en-US" sz="2400" dirty="0">
                <a:latin typeface="Bahnschrift Light" panose="020B0502040204020203" pitchFamily="34" charset="0"/>
              </a:rPr>
              <a:t>		   	</a:t>
            </a:r>
          </a:p>
          <a:p>
            <a:endParaRPr lang="en-US" sz="2400" dirty="0">
              <a:latin typeface="Bahnschrift Light" panose="020B0502040204020203" pitchFamily="34" charset="0"/>
            </a:endParaRPr>
          </a:p>
          <a:p>
            <a:endParaRPr lang="en-US" sz="2400" dirty="0">
              <a:latin typeface="Bahnschrift Light" panose="020B0502040204020203" pitchFamily="34" charset="0"/>
            </a:endParaRPr>
          </a:p>
          <a:p>
            <a:endParaRPr lang="en-US" sz="2400" dirty="0">
              <a:latin typeface="Bahnschrift Light" panose="020B0502040204020203" pitchFamily="34" charset="0"/>
            </a:endParaRPr>
          </a:p>
          <a:p>
            <a:endParaRPr lang="en-US" sz="2400" dirty="0">
              <a:latin typeface="Bahnschrift Light" panose="020B0502040204020203" pitchFamily="34" charset="0"/>
            </a:endParaRPr>
          </a:p>
          <a:p>
            <a:r>
              <a:rPr lang="en-US" sz="2400" dirty="0">
                <a:latin typeface="Bahnschrift Light" panose="020B0502040204020203" pitchFamily="34" charset="0"/>
              </a:rPr>
              <a:t>Janet is an ICF accredited coach and certified Positive Psychology Practitioner (CAPP) through the Flourishing Center in NYC. Janet brings her passion for coaching and the use of evidence-based positive psychology practices in coaching to this webinar. </a:t>
            </a:r>
          </a:p>
          <a:p>
            <a:endParaRPr lang="en-US" sz="2400" dirty="0">
              <a:latin typeface="Bahnschrift Light" panose="020B0502040204020203" pitchFamily="34" charset="0"/>
            </a:endParaRPr>
          </a:p>
          <a:p>
            <a:r>
              <a:rPr lang="en-US" sz="2400" dirty="0">
                <a:latin typeface="Bahnschrift Light" panose="020B0502040204020203" pitchFamily="34" charset="0"/>
              </a:rPr>
              <a:t>Janet works as an Executive Coach with individuals and teams in organizations.  She often works in service-oriented organizations supporting her clients to provide excellent customer service and results. </a:t>
            </a:r>
          </a:p>
          <a:p>
            <a:endParaRPr lang="en-US" sz="2400" dirty="0"/>
          </a:p>
          <a:p>
            <a:endParaRPr lang="en-US" sz="2400" dirty="0"/>
          </a:p>
        </p:txBody>
      </p:sp>
      <p:pic>
        <p:nvPicPr>
          <p:cNvPr id="4" name="Picture 3">
            <a:extLst>
              <a:ext uri="{FF2B5EF4-FFF2-40B4-BE49-F238E27FC236}">
                <a16:creationId xmlns:a16="http://schemas.microsoft.com/office/drawing/2014/main" id="{27B04100-8A65-4F2C-8648-4EE2224471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6383" y="6067876"/>
            <a:ext cx="508097" cy="653268"/>
          </a:xfrm>
          <a:prstGeom prst="rect">
            <a:avLst/>
          </a:prstGeom>
        </p:spPr>
      </p:pic>
      <p:pic>
        <p:nvPicPr>
          <p:cNvPr id="5" name="Picture 4">
            <a:extLst>
              <a:ext uri="{FF2B5EF4-FFF2-40B4-BE49-F238E27FC236}">
                <a16:creationId xmlns:a16="http://schemas.microsoft.com/office/drawing/2014/main" id="{5AEA29AC-882D-482B-8100-2CCFD3BD87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543" y="292016"/>
            <a:ext cx="1989387" cy="2488912"/>
          </a:xfrm>
          <a:prstGeom prst="rect">
            <a:avLst/>
          </a:prstGeom>
          <a:ln>
            <a:noFill/>
          </a:ln>
          <a:effectLst>
            <a:softEdge rad="112500"/>
          </a:effectLst>
        </p:spPr>
      </p:pic>
    </p:spTree>
    <p:extLst>
      <p:ext uri="{BB962C8B-B14F-4D97-AF65-F5344CB8AC3E}">
        <p14:creationId xmlns:p14="http://schemas.microsoft.com/office/powerpoint/2010/main" val="1625637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1">
            <a:extLst>
              <a:ext uri="{FF2B5EF4-FFF2-40B4-BE49-F238E27FC236}">
                <a16:creationId xmlns:a16="http://schemas.microsoft.com/office/drawing/2014/main" id="{2C6BA8A8-7377-4226-A47A-B46D28FD4754}"/>
              </a:ext>
            </a:extLst>
          </p:cNvPr>
          <p:cNvSpPr>
            <a:spLocks noGrp="1" noChangeArrowheads="1"/>
          </p:cNvSpPr>
          <p:nvPr>
            <p:ph type="title"/>
          </p:nvPr>
        </p:nvSpPr>
        <p:spPr>
          <a:xfrm>
            <a:off x="381224" y="143049"/>
            <a:ext cx="7812156" cy="1053703"/>
          </a:xfrm>
        </p:spPr>
        <p:txBody>
          <a:bodyPr>
            <a:normAutofit/>
          </a:bodyPr>
          <a:lstStyle/>
          <a:p>
            <a:pPr algn="l" defTabSz="914145"/>
            <a:r>
              <a:rPr lang="en-US" altLang="en-US" sz="2800" b="1" dirty="0">
                <a:solidFill>
                  <a:srgbClr val="7030A0"/>
                </a:solidFill>
                <a:sym typeface="Century Gothic" panose="020B0502020202020204" pitchFamily="34" charset="0"/>
              </a:rPr>
              <a:t>Practice #1 – Positivity and Managing Mind Chatter</a:t>
            </a:r>
            <a:endParaRPr lang="en-US" altLang="en-US" sz="2800" dirty="0">
              <a:solidFill>
                <a:srgbClr val="7030A0"/>
              </a:solidFill>
            </a:endParaRPr>
          </a:p>
        </p:txBody>
      </p:sp>
      <p:sp>
        <p:nvSpPr>
          <p:cNvPr id="27650" name="Rectangle 2">
            <a:extLst>
              <a:ext uri="{FF2B5EF4-FFF2-40B4-BE49-F238E27FC236}">
                <a16:creationId xmlns:a16="http://schemas.microsoft.com/office/drawing/2014/main" id="{4A05717B-2DA1-4640-9942-868AFFB94F6D}"/>
              </a:ext>
            </a:extLst>
          </p:cNvPr>
          <p:cNvSpPr>
            <a:spLocks noGrp="1" noChangeArrowheads="1"/>
          </p:cNvSpPr>
          <p:nvPr>
            <p:ph type="body" idx="1"/>
          </p:nvPr>
        </p:nvSpPr>
        <p:spPr>
          <a:xfrm>
            <a:off x="395536" y="1484785"/>
            <a:ext cx="8208912" cy="4608511"/>
          </a:xfrm>
        </p:spPr>
        <p:txBody>
          <a:bodyPr vert="horz" lIns="0" tIns="0" rIns="0" bIns="0" rtlCol="0">
            <a:normAutofit fontScale="77500" lnSpcReduction="20000"/>
          </a:bodyPr>
          <a:lstStyle/>
          <a:p>
            <a:pPr marL="338200" indent="-338200" defTabSz="904099">
              <a:spcBef>
                <a:spcPts val="633"/>
              </a:spcBef>
              <a:spcAft>
                <a:spcPts val="1000"/>
              </a:spcAft>
              <a:buFontTx/>
              <a:buChar char="•"/>
            </a:pPr>
            <a:r>
              <a:rPr lang="en-US" altLang="en-US" sz="2742" dirty="0">
                <a:latin typeface="Bahnschrift Light" panose="020B0502040204020203" pitchFamily="34" charset="0"/>
              </a:rPr>
              <a:t>Most people don’t take the time to question their mind chatter.</a:t>
            </a:r>
          </a:p>
          <a:p>
            <a:pPr marL="338200" indent="-338200" defTabSz="904099">
              <a:spcBef>
                <a:spcPts val="633"/>
              </a:spcBef>
              <a:spcAft>
                <a:spcPts val="1000"/>
              </a:spcAft>
              <a:buFontTx/>
              <a:buChar char="•"/>
            </a:pPr>
            <a:r>
              <a:rPr lang="en-US" altLang="en-US" sz="2742" dirty="0">
                <a:latin typeface="Bahnschrift Light" panose="020B0502040204020203" pitchFamily="34" charset="0"/>
              </a:rPr>
              <a:t>They assume if it came from </a:t>
            </a:r>
            <a:br>
              <a:rPr lang="en-US" altLang="en-US" sz="2742" dirty="0">
                <a:latin typeface="Bahnschrift Light" panose="020B0502040204020203" pitchFamily="34" charset="0"/>
              </a:rPr>
            </a:br>
            <a:r>
              <a:rPr lang="en-US" altLang="en-US" sz="2742" dirty="0">
                <a:latin typeface="Bahnschrift Light" panose="020B0502040204020203" pitchFamily="34" charset="0"/>
              </a:rPr>
              <a:t>their mind, it must be true.</a:t>
            </a:r>
          </a:p>
          <a:p>
            <a:pPr marL="338200" indent="-338200" defTabSz="904099">
              <a:spcBef>
                <a:spcPts val="633"/>
              </a:spcBef>
              <a:spcAft>
                <a:spcPts val="1000"/>
              </a:spcAft>
              <a:buFontTx/>
              <a:buChar char="•"/>
            </a:pPr>
            <a:r>
              <a:rPr lang="en-US" altLang="en-US" sz="2742" dirty="0">
                <a:latin typeface="Bahnschrift Light" panose="020B0502040204020203" pitchFamily="34" charset="0"/>
              </a:rPr>
              <a:t>They don’t realize that they </a:t>
            </a:r>
            <a:br>
              <a:rPr lang="en-US" altLang="en-US" sz="2742" dirty="0">
                <a:latin typeface="Bahnschrift Light" panose="020B0502040204020203" pitchFamily="34" charset="0"/>
              </a:rPr>
            </a:br>
            <a:r>
              <a:rPr lang="en-US" altLang="en-US" sz="2742" dirty="0">
                <a:latin typeface="Bahnschrift Light" panose="020B0502040204020203" pitchFamily="34" charset="0"/>
              </a:rPr>
              <a:t>would never be that, mean, </a:t>
            </a:r>
            <a:br>
              <a:rPr lang="en-US" altLang="en-US" sz="2742" dirty="0">
                <a:latin typeface="Bahnschrift Light" panose="020B0502040204020203" pitchFamily="34" charset="0"/>
              </a:rPr>
            </a:br>
            <a:r>
              <a:rPr lang="en-US" altLang="en-US" sz="2742" dirty="0">
                <a:latin typeface="Bahnschrift Light" panose="020B0502040204020203" pitchFamily="34" charset="0"/>
              </a:rPr>
              <a:t>cruel, judgmental or </a:t>
            </a:r>
            <a:br>
              <a:rPr lang="en-US" altLang="en-US" sz="2742" dirty="0">
                <a:latin typeface="Bahnschrift Light" panose="020B0502040204020203" pitchFamily="34" charset="0"/>
              </a:rPr>
            </a:br>
            <a:r>
              <a:rPr lang="en-US" altLang="en-US" sz="2742" dirty="0">
                <a:latin typeface="Bahnschrift Light" panose="020B0502040204020203" pitchFamily="34" charset="0"/>
              </a:rPr>
              <a:t>pessimistic towards others, </a:t>
            </a:r>
            <a:br>
              <a:rPr lang="en-US" altLang="en-US" sz="2742" dirty="0">
                <a:latin typeface="Bahnschrift Light" panose="020B0502040204020203" pitchFamily="34" charset="0"/>
              </a:rPr>
            </a:br>
            <a:r>
              <a:rPr lang="en-US" altLang="en-US" sz="2742" dirty="0">
                <a:latin typeface="Bahnschrift Light" panose="020B0502040204020203" pitchFamily="34" charset="0"/>
              </a:rPr>
              <a:t>but they are that way towards themselves.</a:t>
            </a:r>
          </a:p>
          <a:p>
            <a:pPr marL="338200" indent="-338200" defTabSz="904099">
              <a:spcBef>
                <a:spcPts val="633"/>
              </a:spcBef>
              <a:spcAft>
                <a:spcPts val="1000"/>
              </a:spcAft>
              <a:buFontTx/>
              <a:buChar char="•"/>
            </a:pPr>
            <a:r>
              <a:rPr lang="en-US" altLang="en-US" sz="2742" b="1" dirty="0">
                <a:solidFill>
                  <a:srgbClr val="7030A0"/>
                </a:solidFill>
                <a:latin typeface="Bahnschrift Light" panose="020B0502040204020203" pitchFamily="34" charset="0"/>
              </a:rPr>
              <a:t>Support your client to take their mind chatter to court – what evidence is there that what they are telling themselves is true?</a:t>
            </a:r>
          </a:p>
          <a:p>
            <a:pPr marL="338200" indent="-338200" defTabSz="904099">
              <a:spcBef>
                <a:spcPts val="633"/>
              </a:spcBef>
              <a:spcAft>
                <a:spcPts val="1000"/>
              </a:spcAft>
              <a:buFontTx/>
              <a:buChar char="•"/>
            </a:pPr>
            <a:r>
              <a:rPr lang="en-US" altLang="en-US" sz="2742" dirty="0">
                <a:latin typeface="Bahnschrift Light" panose="020B0502040204020203" pitchFamily="34" charset="0"/>
              </a:rPr>
              <a:t>We can highlight the self-judgement we hear, inquire into the beliefs of our </a:t>
            </a:r>
            <a:r>
              <a:rPr lang="en-US" altLang="en-US" sz="2742" dirty="0" err="1">
                <a:latin typeface="Bahnschrift Light" panose="020B0502040204020203" pitchFamily="34" charset="0"/>
              </a:rPr>
              <a:t>coachee’s</a:t>
            </a:r>
            <a:r>
              <a:rPr lang="en-US" altLang="en-US" sz="2742" dirty="0">
                <a:latin typeface="Bahnschrift Light" panose="020B0502040204020203" pitchFamily="34" charset="0"/>
              </a:rPr>
              <a:t>, and support them to reframe negative thoughts and beliefs empowering them to shift their </a:t>
            </a:r>
            <a:r>
              <a:rPr lang="en-US" altLang="en-US" sz="2742" dirty="0" err="1">
                <a:latin typeface="Bahnschrift Light" panose="020B0502040204020203" pitchFamily="34" charset="0"/>
              </a:rPr>
              <a:t>foucus</a:t>
            </a:r>
            <a:endParaRPr lang="en-US" altLang="en-US" dirty="0">
              <a:latin typeface="Bahnschrift Light" panose="020B0502040204020203" pitchFamily="34" charset="0"/>
            </a:endParaRPr>
          </a:p>
        </p:txBody>
      </p:sp>
      <p:pic>
        <p:nvPicPr>
          <p:cNvPr id="21509" name="Picture 4" descr="http://mylifehasapurpose.files.wordpress.com/2012/06/judge_weird.jpg">
            <a:extLst>
              <a:ext uri="{FF2B5EF4-FFF2-40B4-BE49-F238E27FC236}">
                <a16:creationId xmlns:a16="http://schemas.microsoft.com/office/drawing/2014/main" id="{0D3374B3-008F-44D0-9DBC-73803EEE239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48089" y="1700808"/>
            <a:ext cx="3000375" cy="22402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id="{07F678DA-AB2D-41C1-B24B-BEC33F0C6F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927" y="6024748"/>
            <a:ext cx="440652" cy="566552"/>
          </a:xfrm>
          <a:prstGeom prst="rect">
            <a:avLst/>
          </a:prstGeom>
        </p:spPr>
      </p:pic>
      <p:cxnSp>
        <p:nvCxnSpPr>
          <p:cNvPr id="2" name="Straight Connector 1">
            <a:extLst>
              <a:ext uri="{FF2B5EF4-FFF2-40B4-BE49-F238E27FC236}">
                <a16:creationId xmlns:a16="http://schemas.microsoft.com/office/drawing/2014/main" id="{F76C978F-1B14-F69B-678E-1852977C42C5}"/>
              </a:ext>
            </a:extLst>
          </p:cNvPr>
          <p:cNvCxnSpPr/>
          <p:nvPr/>
        </p:nvCxnSpPr>
        <p:spPr>
          <a:xfrm>
            <a:off x="395536" y="1196752"/>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765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765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765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765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765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
            <a:extLst>
              <a:ext uri="{FF2B5EF4-FFF2-40B4-BE49-F238E27FC236}">
                <a16:creationId xmlns:a16="http://schemas.microsoft.com/office/drawing/2014/main" id="{96E59E76-D52B-4B7F-B98E-32E542973E71}"/>
              </a:ext>
            </a:extLst>
          </p:cNvPr>
          <p:cNvSpPr>
            <a:spLocks noGrp="1" noChangeArrowheads="1"/>
          </p:cNvSpPr>
          <p:nvPr>
            <p:ph type="title"/>
          </p:nvPr>
        </p:nvSpPr>
        <p:spPr>
          <a:xfrm>
            <a:off x="144537" y="125177"/>
            <a:ext cx="7864822" cy="1143000"/>
          </a:xfrm>
        </p:spPr>
        <p:txBody>
          <a:bodyPr>
            <a:normAutofit/>
          </a:bodyPr>
          <a:lstStyle/>
          <a:p>
            <a:pPr algn="l" defTabSz="914145"/>
            <a:r>
              <a:rPr lang="en-US" altLang="en-US" sz="3600" b="1" dirty="0">
                <a:solidFill>
                  <a:srgbClr val="7030A0"/>
                </a:solidFill>
                <a:ea typeface="Century Gothic" panose="020B0502020202020204" pitchFamily="34" charset="0"/>
                <a:cs typeface="Century Gothic" panose="020B0502020202020204" pitchFamily="34" charset="0"/>
                <a:sym typeface="Century Gothic" panose="020B0502020202020204" pitchFamily="34" charset="0"/>
              </a:rPr>
              <a:t>Real Time Reframing</a:t>
            </a:r>
            <a:endParaRPr lang="en-US" altLang="en-US" sz="4000" dirty="0">
              <a:solidFill>
                <a:srgbClr val="7030A0"/>
              </a:solidFill>
            </a:endParaRPr>
          </a:p>
        </p:txBody>
      </p:sp>
      <p:sp>
        <p:nvSpPr>
          <p:cNvPr id="21506" name="Rectangle 2">
            <a:extLst>
              <a:ext uri="{FF2B5EF4-FFF2-40B4-BE49-F238E27FC236}">
                <a16:creationId xmlns:a16="http://schemas.microsoft.com/office/drawing/2014/main" id="{DC6830FB-BCF7-434C-9705-CA9565AA15DB}"/>
              </a:ext>
            </a:extLst>
          </p:cNvPr>
          <p:cNvSpPr>
            <a:spLocks noGrp="1" noChangeArrowheads="1"/>
          </p:cNvSpPr>
          <p:nvPr>
            <p:ph type="body" idx="1"/>
          </p:nvPr>
        </p:nvSpPr>
        <p:spPr>
          <a:xfrm>
            <a:off x="150857" y="1393353"/>
            <a:ext cx="8321027" cy="5370855"/>
          </a:xfrm>
        </p:spPr>
        <p:txBody>
          <a:bodyPr vert="horz" lIns="0" tIns="0" rIns="0" bIns="0" rtlCol="0">
            <a:normAutofit fontScale="40000" lnSpcReduction="20000"/>
          </a:bodyPr>
          <a:lstStyle/>
          <a:p>
            <a:pPr marL="0" indent="0" defTabSz="914145">
              <a:spcBef>
                <a:spcPts val="633"/>
              </a:spcBef>
              <a:buNone/>
            </a:pPr>
            <a:r>
              <a:rPr lang="en-US" altLang="en-US" sz="5500" dirty="0">
                <a:solidFill>
                  <a:srgbClr val="7030A0"/>
                </a:solidFill>
                <a:latin typeface="Bahnschrift Light" panose="020B0502040204020203" pitchFamily="34" charset="0"/>
              </a:rPr>
              <a:t>When we hear negative perspectives </a:t>
            </a:r>
          </a:p>
          <a:p>
            <a:pPr marL="0" indent="0" defTabSz="914145">
              <a:spcBef>
                <a:spcPts val="633"/>
              </a:spcBef>
              <a:buNone/>
            </a:pPr>
            <a:r>
              <a:rPr lang="en-US" altLang="en-US" sz="5500" dirty="0">
                <a:solidFill>
                  <a:srgbClr val="7030A0"/>
                </a:solidFill>
                <a:latin typeface="Bahnschrift Light" panose="020B0502040204020203" pitchFamily="34" charset="0"/>
              </a:rPr>
              <a:t>often caused by self judgement we can inquire</a:t>
            </a:r>
          </a:p>
          <a:p>
            <a:pPr marL="0" indent="0" defTabSz="914145">
              <a:spcBef>
                <a:spcPts val="633"/>
              </a:spcBef>
              <a:buNone/>
            </a:pPr>
            <a:r>
              <a:rPr lang="en-US" altLang="en-US" sz="5500" dirty="0">
                <a:solidFill>
                  <a:srgbClr val="7030A0"/>
                </a:solidFill>
                <a:latin typeface="Bahnschrift Light" panose="020B0502040204020203" pitchFamily="34" charset="0"/>
              </a:rPr>
              <a:t>and support our clients to reframe their thoughts.</a:t>
            </a:r>
          </a:p>
          <a:p>
            <a:pPr marL="0" indent="0" defTabSz="914145">
              <a:spcBef>
                <a:spcPts val="633"/>
              </a:spcBef>
              <a:buNone/>
            </a:pPr>
            <a:endParaRPr lang="en-US" altLang="en-US" sz="5500" b="1" dirty="0">
              <a:solidFill>
                <a:srgbClr val="7030A0"/>
              </a:solidFill>
              <a:latin typeface="Bahnschrift Light" panose="020B0502040204020203" pitchFamily="34" charset="0"/>
            </a:endParaRPr>
          </a:p>
          <a:p>
            <a:pPr marL="0" indent="0" defTabSz="914145">
              <a:spcBef>
                <a:spcPts val="633"/>
              </a:spcBef>
              <a:buNone/>
            </a:pPr>
            <a:r>
              <a:rPr lang="en-US" altLang="en-US" sz="5500" b="1" dirty="0">
                <a:solidFill>
                  <a:srgbClr val="7030A0"/>
                </a:solidFill>
                <a:latin typeface="Bahnschrift Light" panose="020B0502040204020203" pitchFamily="34" charset="0"/>
              </a:rPr>
              <a:t>After all, a thought is just a thought. </a:t>
            </a:r>
          </a:p>
          <a:p>
            <a:pPr marL="0" indent="0" defTabSz="914145">
              <a:spcBef>
                <a:spcPts val="633"/>
              </a:spcBef>
              <a:buNone/>
            </a:pPr>
            <a:endParaRPr lang="en-US" altLang="en-US" sz="5500" b="1" dirty="0">
              <a:solidFill>
                <a:srgbClr val="7030A0"/>
              </a:solidFill>
              <a:latin typeface="Bahnschrift Light" panose="020B0502040204020203" pitchFamily="34" charset="0"/>
            </a:endParaRPr>
          </a:p>
          <a:p>
            <a:pPr marL="0" indent="0" defTabSz="914145">
              <a:spcBef>
                <a:spcPts val="633"/>
              </a:spcBef>
              <a:buNone/>
            </a:pPr>
            <a:r>
              <a:rPr lang="en-US" altLang="en-US" sz="5500" b="1" dirty="0">
                <a:solidFill>
                  <a:srgbClr val="7030A0"/>
                </a:solidFill>
                <a:latin typeface="Bahnschrift Light" panose="020B0502040204020203" pitchFamily="34" charset="0"/>
              </a:rPr>
              <a:t>It does not have meaning until our client puts meaning to it. </a:t>
            </a:r>
          </a:p>
          <a:p>
            <a:pPr marL="0" indent="0" defTabSz="914145">
              <a:spcBef>
                <a:spcPts val="633"/>
              </a:spcBef>
              <a:buNone/>
            </a:pPr>
            <a:endParaRPr lang="en-US" altLang="en-US" b="1" dirty="0">
              <a:solidFill>
                <a:srgbClr val="7030A0"/>
              </a:solidFill>
              <a:latin typeface="Bahnschrift Light" panose="020B0502040204020203" pitchFamily="34" charset="0"/>
            </a:endParaRPr>
          </a:p>
          <a:p>
            <a:pPr marL="0" indent="0" defTabSz="914145">
              <a:spcBef>
                <a:spcPts val="633"/>
              </a:spcBef>
              <a:buNone/>
            </a:pPr>
            <a:endParaRPr lang="en-US" altLang="en-US" b="1" dirty="0">
              <a:solidFill>
                <a:srgbClr val="7030A0"/>
              </a:solidFill>
              <a:latin typeface="Bahnschrift Light" panose="020B0502040204020203" pitchFamily="34" charset="0"/>
            </a:endParaRPr>
          </a:p>
          <a:p>
            <a:pPr marL="391776" indent="-391776" defTabSz="914145">
              <a:spcBef>
                <a:spcPts val="633"/>
              </a:spcBef>
              <a:spcAft>
                <a:spcPts val="800"/>
              </a:spcAft>
              <a:buFontTx/>
              <a:buAutoNum type="arabicPeriod"/>
            </a:pPr>
            <a:r>
              <a:rPr lang="en-US" altLang="en-US" sz="5500" dirty="0">
                <a:latin typeface="Bahnschrift Light" panose="020B0502040204020203" pitchFamily="34" charset="0"/>
              </a:rPr>
              <a:t>What might not be true about this?</a:t>
            </a:r>
          </a:p>
          <a:p>
            <a:pPr marL="391776" indent="-391776" defTabSz="914145">
              <a:spcBef>
                <a:spcPts val="633"/>
              </a:spcBef>
              <a:spcAft>
                <a:spcPts val="800"/>
              </a:spcAft>
              <a:buFontTx/>
              <a:buAutoNum type="arabicPeriod"/>
            </a:pPr>
            <a:r>
              <a:rPr lang="en-US" altLang="en-US" sz="5500" dirty="0">
                <a:latin typeface="Bahnschrift Light" panose="020B0502040204020203" pitchFamily="34" charset="0"/>
              </a:rPr>
              <a:t>What’s another way of seeing this?</a:t>
            </a:r>
          </a:p>
          <a:p>
            <a:pPr marL="391776" indent="-391776" defTabSz="914145">
              <a:spcBef>
                <a:spcPts val="633"/>
              </a:spcBef>
              <a:spcAft>
                <a:spcPts val="800"/>
              </a:spcAft>
              <a:buFontTx/>
              <a:buAutoNum type="arabicPeriod"/>
            </a:pPr>
            <a:r>
              <a:rPr lang="en-US" altLang="en-US" sz="5500" dirty="0">
                <a:latin typeface="Bahnschrift Light" panose="020B0502040204020203" pitchFamily="34" charset="0"/>
              </a:rPr>
              <a:t>What evidence do you have that this is true?</a:t>
            </a:r>
          </a:p>
          <a:p>
            <a:pPr marL="391776" indent="-391776" defTabSz="914145">
              <a:spcBef>
                <a:spcPts val="633"/>
              </a:spcBef>
              <a:spcAft>
                <a:spcPts val="800"/>
              </a:spcAft>
              <a:buFontTx/>
              <a:buAutoNum type="arabicPeriod"/>
            </a:pPr>
            <a:r>
              <a:rPr lang="en-US" altLang="en-US" sz="5500" dirty="0">
                <a:latin typeface="Bahnschrift Light" panose="020B0502040204020203" pitchFamily="34" charset="0"/>
              </a:rPr>
              <a:t>What’s the most likely outcome of this belief/assumption/perspective?</a:t>
            </a:r>
          </a:p>
          <a:p>
            <a:pPr marL="391776" indent="-391776" defTabSz="914145">
              <a:spcBef>
                <a:spcPts val="633"/>
              </a:spcBef>
              <a:spcAft>
                <a:spcPts val="800"/>
              </a:spcAft>
              <a:buFontTx/>
              <a:buAutoNum type="arabicPeriod"/>
            </a:pPr>
            <a:r>
              <a:rPr lang="en-US" altLang="en-US" sz="5500" dirty="0">
                <a:latin typeface="Bahnschrift Light" panose="020B0502040204020203" pitchFamily="34" charset="0"/>
              </a:rPr>
              <a:t>How might this belief be getting you unintended consequences?</a:t>
            </a:r>
          </a:p>
        </p:txBody>
      </p:sp>
      <p:pic>
        <p:nvPicPr>
          <p:cNvPr id="3" name="Picture 2">
            <a:extLst>
              <a:ext uri="{FF2B5EF4-FFF2-40B4-BE49-F238E27FC236}">
                <a16:creationId xmlns:a16="http://schemas.microsoft.com/office/drawing/2014/main" id="{C18292DC-EDB7-48E7-A06E-3496CB155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3143" y="260648"/>
            <a:ext cx="2520280"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a:extLst>
              <a:ext uri="{FF2B5EF4-FFF2-40B4-BE49-F238E27FC236}">
                <a16:creationId xmlns:a16="http://schemas.microsoft.com/office/drawing/2014/main" id="{9EDAFF49-1798-48AF-B848-942D49CD93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0455" y="5949280"/>
            <a:ext cx="440652" cy="566552"/>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50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50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50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50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506">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506">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506">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21506">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2150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85F2B-8B49-4D18-864F-052628608133}"/>
              </a:ext>
            </a:extLst>
          </p:cNvPr>
          <p:cNvSpPr>
            <a:spLocks noGrp="1"/>
          </p:cNvSpPr>
          <p:nvPr>
            <p:ph type="title"/>
          </p:nvPr>
        </p:nvSpPr>
        <p:spPr>
          <a:xfrm>
            <a:off x="190327" y="113695"/>
            <a:ext cx="8229600" cy="1143000"/>
          </a:xfrm>
        </p:spPr>
        <p:txBody>
          <a:bodyPr>
            <a:normAutofit/>
          </a:bodyPr>
          <a:lstStyle/>
          <a:p>
            <a:r>
              <a:rPr lang="en-US" b="1" dirty="0">
                <a:solidFill>
                  <a:srgbClr val="7030A0"/>
                </a:solidFill>
              </a:rPr>
              <a:t>Affirmations build Positivity</a:t>
            </a:r>
            <a:endParaRPr lang="en-CA" b="1" dirty="0">
              <a:solidFill>
                <a:srgbClr val="7030A0"/>
              </a:solidFill>
            </a:endParaRPr>
          </a:p>
        </p:txBody>
      </p:sp>
      <p:sp>
        <p:nvSpPr>
          <p:cNvPr id="3" name="TextBox 2">
            <a:extLst>
              <a:ext uri="{FF2B5EF4-FFF2-40B4-BE49-F238E27FC236}">
                <a16:creationId xmlns:a16="http://schemas.microsoft.com/office/drawing/2014/main" id="{4FE07687-43EE-473F-B122-5612D74FBC0F}"/>
              </a:ext>
            </a:extLst>
          </p:cNvPr>
          <p:cNvSpPr txBox="1"/>
          <p:nvPr/>
        </p:nvSpPr>
        <p:spPr>
          <a:xfrm>
            <a:off x="971600" y="2132856"/>
            <a:ext cx="7488832" cy="3240360"/>
          </a:xfrm>
          <a:prstGeom prst="rect">
            <a:avLst/>
          </a:prstGeom>
          <a:noFill/>
        </p:spPr>
        <p:txBody>
          <a:bodyPr wrap="square" rtlCol="0">
            <a:spAutoFit/>
          </a:bodyPr>
          <a:lstStyle/>
          <a:p>
            <a:endParaRPr lang="en-CA" dirty="0"/>
          </a:p>
        </p:txBody>
      </p:sp>
      <p:pic>
        <p:nvPicPr>
          <p:cNvPr id="5" name="Picture 4">
            <a:extLst>
              <a:ext uri="{FF2B5EF4-FFF2-40B4-BE49-F238E27FC236}">
                <a16:creationId xmlns:a16="http://schemas.microsoft.com/office/drawing/2014/main" id="{77788CA5-A166-4B5C-B033-6BEF192E4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1320748"/>
            <a:ext cx="5449741" cy="5449741"/>
          </a:xfrm>
          <a:prstGeom prst="rect">
            <a:avLst/>
          </a:prstGeom>
        </p:spPr>
      </p:pic>
      <p:pic>
        <p:nvPicPr>
          <p:cNvPr id="6" name="Picture 5">
            <a:extLst>
              <a:ext uri="{FF2B5EF4-FFF2-40B4-BE49-F238E27FC236}">
                <a16:creationId xmlns:a16="http://schemas.microsoft.com/office/drawing/2014/main" id="{1F279382-8A34-4C54-AF91-15BBA85DB42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9927" y="6024748"/>
            <a:ext cx="440652" cy="566552"/>
          </a:xfrm>
          <a:prstGeom prst="rect">
            <a:avLst/>
          </a:prstGeom>
        </p:spPr>
      </p:pic>
      <p:sp>
        <p:nvSpPr>
          <p:cNvPr id="4" name="TextBox 3">
            <a:extLst>
              <a:ext uri="{FF2B5EF4-FFF2-40B4-BE49-F238E27FC236}">
                <a16:creationId xmlns:a16="http://schemas.microsoft.com/office/drawing/2014/main" id="{DC8C0053-1F60-B89E-4F88-63C2B98DE782}"/>
              </a:ext>
            </a:extLst>
          </p:cNvPr>
          <p:cNvSpPr txBox="1"/>
          <p:nvPr/>
        </p:nvSpPr>
        <p:spPr>
          <a:xfrm rot="1076412">
            <a:off x="6714386" y="1515118"/>
            <a:ext cx="1909936" cy="3139321"/>
          </a:xfrm>
          <a:prstGeom prst="rect">
            <a:avLst/>
          </a:prstGeom>
          <a:solidFill>
            <a:schemeClr val="accent4">
              <a:lumMod val="20000"/>
              <a:lumOff val="80000"/>
            </a:schemeClr>
          </a:solidFill>
          <a:ln w="28575">
            <a:solidFill>
              <a:schemeClr val="tx1"/>
            </a:solidFill>
          </a:ln>
        </p:spPr>
        <p:txBody>
          <a:bodyPr wrap="square" rtlCol="0">
            <a:spAutoFit/>
          </a:bodyPr>
          <a:lstStyle/>
          <a:p>
            <a:pPr algn="ctr"/>
            <a:r>
              <a:rPr lang="en-US" dirty="0">
                <a:latin typeface="Bahnschrift Light" panose="020B0502040204020203" pitchFamily="34" charset="0"/>
              </a:rPr>
              <a:t>How are you supporting your clients to affirm and acknowledge themselves including; their strengths, progress, talents and efforts?</a:t>
            </a:r>
          </a:p>
        </p:txBody>
      </p:sp>
    </p:spTree>
    <p:extLst>
      <p:ext uri="{BB962C8B-B14F-4D97-AF65-F5344CB8AC3E}">
        <p14:creationId xmlns:p14="http://schemas.microsoft.com/office/powerpoint/2010/main" val="28101571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281A8-61D2-4EEB-98F6-3F24D79A3AED}"/>
              </a:ext>
            </a:extLst>
          </p:cNvPr>
          <p:cNvSpPr>
            <a:spLocks noGrp="1"/>
          </p:cNvSpPr>
          <p:nvPr>
            <p:ph type="title"/>
          </p:nvPr>
        </p:nvSpPr>
        <p:spPr>
          <a:xfrm>
            <a:off x="683568" y="86062"/>
            <a:ext cx="8229600" cy="1143000"/>
          </a:xfrm>
        </p:spPr>
        <p:txBody>
          <a:bodyPr>
            <a:normAutofit/>
          </a:bodyPr>
          <a:lstStyle/>
          <a:p>
            <a:pPr algn="l"/>
            <a:r>
              <a:rPr lang="en-US" sz="3600" b="1" dirty="0">
                <a:solidFill>
                  <a:srgbClr val="7030A0"/>
                </a:solidFill>
              </a:rPr>
              <a:t>Manage Negativity With Affirmations</a:t>
            </a:r>
            <a:endParaRPr lang="en-CA" sz="3600" b="1" dirty="0">
              <a:solidFill>
                <a:srgbClr val="7030A0"/>
              </a:solidFill>
            </a:endParaRPr>
          </a:p>
        </p:txBody>
      </p:sp>
      <p:sp>
        <p:nvSpPr>
          <p:cNvPr id="3" name="TextBox 2">
            <a:extLst>
              <a:ext uri="{FF2B5EF4-FFF2-40B4-BE49-F238E27FC236}">
                <a16:creationId xmlns:a16="http://schemas.microsoft.com/office/drawing/2014/main" id="{B5FD3974-4DCC-47E8-B284-D683502E1C12}"/>
              </a:ext>
            </a:extLst>
          </p:cNvPr>
          <p:cNvSpPr txBox="1"/>
          <p:nvPr/>
        </p:nvSpPr>
        <p:spPr>
          <a:xfrm>
            <a:off x="683568" y="1167720"/>
            <a:ext cx="7776864" cy="5447645"/>
          </a:xfrm>
          <a:prstGeom prst="rect">
            <a:avLst/>
          </a:prstGeom>
          <a:noFill/>
          <a:ln w="38100">
            <a:solidFill>
              <a:srgbClr val="7030A0"/>
            </a:solidFill>
          </a:ln>
        </p:spPr>
        <p:txBody>
          <a:bodyPr wrap="square" rtlCol="0">
            <a:spAutoFit/>
          </a:bodyPr>
          <a:lstStyle/>
          <a:p>
            <a:pPr marL="285750" indent="-285750">
              <a:buFont typeface="Arial" panose="020B0604020202020204" pitchFamily="34" charset="0"/>
              <a:buChar char="•"/>
            </a:pPr>
            <a:r>
              <a:rPr lang="en-US" dirty="0">
                <a:latin typeface="Bahnschrift Light" panose="020B0502040204020203" pitchFamily="34" charset="0"/>
              </a:rPr>
              <a:t>I am strong, capable and resilient.</a:t>
            </a:r>
          </a:p>
          <a:p>
            <a:endParaRPr lang="en-US" dirty="0">
              <a:latin typeface="Bahnschrift Light" panose="020B0502040204020203" pitchFamily="34" charset="0"/>
            </a:endParaRPr>
          </a:p>
          <a:p>
            <a:pPr marL="285750" indent="-285750">
              <a:buFont typeface="Arial" panose="020B0604020202020204" pitchFamily="34" charset="0"/>
              <a:buChar char="•"/>
            </a:pPr>
            <a:r>
              <a:rPr lang="en-US" dirty="0">
                <a:latin typeface="Bahnschrift Light" panose="020B0502040204020203" pitchFamily="34" charset="0"/>
              </a:rPr>
              <a:t>I can lean into this as a learning opportunity to take into the future.</a:t>
            </a:r>
          </a:p>
          <a:p>
            <a:pPr marL="285750" indent="-285750">
              <a:buFont typeface="Arial" panose="020B0604020202020204" pitchFamily="34" charset="0"/>
              <a:buChar char="•"/>
            </a:pPr>
            <a:endParaRPr lang="en-US" dirty="0">
              <a:latin typeface="Bahnschrift Light" panose="020B0502040204020203" pitchFamily="34" charset="0"/>
            </a:endParaRPr>
          </a:p>
          <a:p>
            <a:pPr marL="285750" indent="-285750">
              <a:buFont typeface="Arial" panose="020B0604020202020204" pitchFamily="34" charset="0"/>
              <a:buChar char="•"/>
            </a:pPr>
            <a:r>
              <a:rPr lang="en-US" dirty="0">
                <a:latin typeface="Bahnschrift Light" panose="020B0502040204020203" pitchFamily="34" charset="0"/>
              </a:rPr>
              <a:t>I am prepared to take every challenge as an opportunity.</a:t>
            </a:r>
          </a:p>
          <a:p>
            <a:endParaRPr lang="en-US" dirty="0">
              <a:latin typeface="Bahnschrift Light" panose="020B0502040204020203" pitchFamily="34" charset="0"/>
            </a:endParaRPr>
          </a:p>
          <a:p>
            <a:pPr marL="285750" indent="-285750">
              <a:buFont typeface="Arial" panose="020B0604020202020204" pitchFamily="34" charset="0"/>
              <a:buChar char="•"/>
            </a:pPr>
            <a:r>
              <a:rPr lang="en-US" dirty="0">
                <a:latin typeface="Bahnschrift Light" panose="020B0502040204020203" pitchFamily="34" charset="0"/>
              </a:rPr>
              <a:t>I choose to find the silver lining in this situation.</a:t>
            </a:r>
          </a:p>
          <a:p>
            <a:pPr marL="285750" indent="-285750">
              <a:buFont typeface="Arial" panose="020B0604020202020204" pitchFamily="34" charset="0"/>
              <a:buChar char="•"/>
            </a:pPr>
            <a:endParaRPr lang="en-US" dirty="0">
              <a:latin typeface="Bahnschrift Light" panose="020B0502040204020203" pitchFamily="34" charset="0"/>
            </a:endParaRPr>
          </a:p>
          <a:p>
            <a:pPr marL="285750" indent="-285750">
              <a:buFont typeface="Arial" panose="020B0604020202020204" pitchFamily="34" charset="0"/>
              <a:buChar char="•"/>
            </a:pPr>
            <a:r>
              <a:rPr lang="en-US" dirty="0">
                <a:latin typeface="Bahnschrift Light" panose="020B0502040204020203" pitchFamily="34" charset="0"/>
              </a:rPr>
              <a:t>I can achieve my goals and dreams no matter what comes my way.</a:t>
            </a:r>
          </a:p>
          <a:p>
            <a:pPr marL="285750" indent="-285750">
              <a:buFont typeface="Arial" panose="020B0604020202020204" pitchFamily="34" charset="0"/>
              <a:buChar char="•"/>
            </a:pPr>
            <a:endParaRPr lang="en-US" dirty="0">
              <a:latin typeface="Bahnschrift Light" panose="020B0502040204020203" pitchFamily="34" charset="0"/>
            </a:endParaRPr>
          </a:p>
          <a:p>
            <a:pPr marL="285750" indent="-285750">
              <a:buFont typeface="Arial" panose="020B0604020202020204" pitchFamily="34" charset="0"/>
              <a:buChar char="•"/>
            </a:pPr>
            <a:r>
              <a:rPr lang="en-US" dirty="0">
                <a:latin typeface="Bahnschrift Light" panose="020B0502040204020203" pitchFamily="34" charset="0"/>
              </a:rPr>
              <a:t>Today is an awesome day – another chance for me to shine and share my gifts.</a:t>
            </a:r>
          </a:p>
          <a:p>
            <a:endParaRPr lang="en-US" dirty="0">
              <a:latin typeface="Bahnschrift Light" panose="020B0502040204020203" pitchFamily="34" charset="0"/>
            </a:endParaRPr>
          </a:p>
          <a:p>
            <a:r>
              <a:rPr lang="en-US" sz="2400" b="1" dirty="0">
                <a:solidFill>
                  <a:srgbClr val="7030A0"/>
                </a:solidFill>
              </a:rPr>
              <a:t>Ask your clients to affirm themselves….</a:t>
            </a:r>
          </a:p>
          <a:p>
            <a:r>
              <a:rPr lang="en-US" sz="2400" b="1" dirty="0">
                <a:solidFill>
                  <a:srgbClr val="7030A0"/>
                </a:solidFill>
              </a:rPr>
              <a:t>I am…….</a:t>
            </a:r>
          </a:p>
          <a:p>
            <a:r>
              <a:rPr lang="en-US" sz="2400" b="1" dirty="0">
                <a:solidFill>
                  <a:srgbClr val="7030A0"/>
                </a:solidFill>
              </a:rPr>
              <a:t>I choose…</a:t>
            </a:r>
          </a:p>
          <a:p>
            <a:r>
              <a:rPr lang="en-US" sz="2400" b="1" dirty="0">
                <a:solidFill>
                  <a:srgbClr val="7030A0"/>
                </a:solidFill>
              </a:rPr>
              <a:t>I can……</a:t>
            </a:r>
          </a:p>
          <a:p>
            <a:endParaRPr lang="en-CA" dirty="0"/>
          </a:p>
        </p:txBody>
      </p:sp>
      <p:pic>
        <p:nvPicPr>
          <p:cNvPr id="7" name="Picture 6">
            <a:extLst>
              <a:ext uri="{FF2B5EF4-FFF2-40B4-BE49-F238E27FC236}">
                <a16:creationId xmlns:a16="http://schemas.microsoft.com/office/drawing/2014/main" id="{7CEECE14-FF19-4765-8F95-24D0258866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5180122"/>
            <a:ext cx="6077534" cy="1020316"/>
          </a:xfrm>
          <a:prstGeom prst="rect">
            <a:avLst/>
          </a:prstGeom>
        </p:spPr>
      </p:pic>
      <p:pic>
        <p:nvPicPr>
          <p:cNvPr id="8" name="Picture 7">
            <a:extLst>
              <a:ext uri="{FF2B5EF4-FFF2-40B4-BE49-F238E27FC236}">
                <a16:creationId xmlns:a16="http://schemas.microsoft.com/office/drawing/2014/main" id="{783C9E9F-BAF8-4798-82AB-07143D62C4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2440" y="6088872"/>
            <a:ext cx="440652" cy="566552"/>
          </a:xfrm>
          <a:prstGeom prst="rect">
            <a:avLst/>
          </a:prstGeom>
        </p:spPr>
      </p:pic>
    </p:spTree>
    <p:extLst>
      <p:ext uri="{BB962C8B-B14F-4D97-AF65-F5344CB8AC3E}">
        <p14:creationId xmlns:p14="http://schemas.microsoft.com/office/powerpoint/2010/main" val="17579633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3B738-FA87-804B-AADB-30A57C9E28BD}"/>
              </a:ext>
            </a:extLst>
          </p:cNvPr>
          <p:cNvSpPr>
            <a:spLocks noGrp="1"/>
          </p:cNvSpPr>
          <p:nvPr>
            <p:ph type="title"/>
          </p:nvPr>
        </p:nvSpPr>
        <p:spPr>
          <a:xfrm>
            <a:off x="483458" y="329666"/>
            <a:ext cx="7886700" cy="994172"/>
          </a:xfrm>
        </p:spPr>
        <p:txBody>
          <a:bodyPr>
            <a:noAutofit/>
          </a:bodyPr>
          <a:lstStyle/>
          <a:p>
            <a:pPr algn="l"/>
            <a:r>
              <a:rPr lang="en-US" sz="3600" b="1" dirty="0">
                <a:solidFill>
                  <a:srgbClr val="7030A0"/>
                </a:solidFill>
              </a:rPr>
              <a:t>Practice #2 – Fostering Gratitude</a:t>
            </a:r>
          </a:p>
        </p:txBody>
      </p:sp>
      <p:sp>
        <p:nvSpPr>
          <p:cNvPr id="3" name="Content Placeholder 2">
            <a:extLst>
              <a:ext uri="{FF2B5EF4-FFF2-40B4-BE49-F238E27FC236}">
                <a16:creationId xmlns:a16="http://schemas.microsoft.com/office/drawing/2014/main" id="{8B78A860-12F9-3E49-8C4F-9D3D3860558F}"/>
              </a:ext>
            </a:extLst>
          </p:cNvPr>
          <p:cNvSpPr>
            <a:spLocks noGrp="1"/>
          </p:cNvSpPr>
          <p:nvPr>
            <p:ph idx="1"/>
          </p:nvPr>
        </p:nvSpPr>
        <p:spPr>
          <a:xfrm>
            <a:off x="1436741" y="1709176"/>
            <a:ext cx="5980133" cy="1858772"/>
          </a:xfrm>
        </p:spPr>
        <p:txBody>
          <a:bodyPr/>
          <a:lstStyle/>
          <a:p>
            <a:pPr marL="0" indent="0">
              <a:buNone/>
            </a:pPr>
            <a:r>
              <a:rPr lang="en-US" i="1" dirty="0">
                <a:latin typeface="Bahnschrift Light" panose="020B0502040204020203" pitchFamily="34" charset="0"/>
              </a:rPr>
              <a:t>Shift your mind-energy to focus on the good of what is… instead of the upset of what is not</a:t>
            </a:r>
          </a:p>
        </p:txBody>
      </p:sp>
      <p:pic>
        <p:nvPicPr>
          <p:cNvPr id="8" name="Picture 7">
            <a:extLst>
              <a:ext uri="{FF2B5EF4-FFF2-40B4-BE49-F238E27FC236}">
                <a16:creationId xmlns:a16="http://schemas.microsoft.com/office/drawing/2014/main" id="{FC2B464B-AE3C-2C41-A232-990CBCAD3327}"/>
              </a:ext>
            </a:extLst>
          </p:cNvPr>
          <p:cNvPicPr>
            <a:picLocks noChangeAspect="1"/>
          </p:cNvPicPr>
          <p:nvPr/>
        </p:nvPicPr>
        <p:blipFill>
          <a:blip r:embed="rId2"/>
          <a:stretch>
            <a:fillRect/>
          </a:stretch>
        </p:blipFill>
        <p:spPr>
          <a:xfrm>
            <a:off x="1979712" y="3605358"/>
            <a:ext cx="4380033" cy="292144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cxnSp>
        <p:nvCxnSpPr>
          <p:cNvPr id="7" name="Straight Connector 6">
            <a:extLst>
              <a:ext uri="{FF2B5EF4-FFF2-40B4-BE49-F238E27FC236}">
                <a16:creationId xmlns:a16="http://schemas.microsoft.com/office/drawing/2014/main" id="{C77E3135-65B4-6C43-862C-757C538C6430}"/>
              </a:ext>
            </a:extLst>
          </p:cNvPr>
          <p:cNvCxnSpPr/>
          <p:nvPr/>
        </p:nvCxnSpPr>
        <p:spPr>
          <a:xfrm>
            <a:off x="483458" y="1412776"/>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996AE5B-DCF7-02FD-449A-C9D14EADF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475971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718F-B230-374A-8F6C-242DB3F67F1D}"/>
              </a:ext>
            </a:extLst>
          </p:cNvPr>
          <p:cNvSpPr>
            <a:spLocks noGrp="1"/>
          </p:cNvSpPr>
          <p:nvPr>
            <p:ph type="title"/>
          </p:nvPr>
        </p:nvSpPr>
        <p:spPr>
          <a:xfrm>
            <a:off x="221286" y="281909"/>
            <a:ext cx="7886700" cy="994172"/>
          </a:xfrm>
        </p:spPr>
        <p:txBody>
          <a:bodyPr>
            <a:noAutofit/>
          </a:bodyPr>
          <a:lstStyle/>
          <a:p>
            <a:pPr algn="l"/>
            <a:r>
              <a:rPr lang="en-US" sz="3600" b="1" dirty="0">
                <a:solidFill>
                  <a:srgbClr val="7030A0"/>
                </a:solidFill>
              </a:rPr>
              <a:t>Practice #2 - Interrupting the Stress Response Through Gratitude</a:t>
            </a:r>
          </a:p>
        </p:txBody>
      </p:sp>
      <p:sp>
        <p:nvSpPr>
          <p:cNvPr id="4" name="Text Placeholder 2">
            <a:extLst>
              <a:ext uri="{FF2B5EF4-FFF2-40B4-BE49-F238E27FC236}">
                <a16:creationId xmlns:a16="http://schemas.microsoft.com/office/drawing/2014/main" id="{534062A1-DC6D-AC41-B644-E36AD335B9D9}"/>
              </a:ext>
            </a:extLst>
          </p:cNvPr>
          <p:cNvSpPr txBox="1">
            <a:spLocks noGrp="1"/>
          </p:cNvSpPr>
          <p:nvPr>
            <p:ph idx="1"/>
          </p:nvPr>
        </p:nvSpPr>
        <p:spPr>
          <a:xfrm>
            <a:off x="294342" y="1593509"/>
            <a:ext cx="5863374" cy="3491675"/>
          </a:xfrm>
          <a:prstGeom prst="rect">
            <a:avLst/>
          </a:prstGeom>
        </p:spPr>
        <p:txBody>
          <a:bodyPr vert="horz" lIns="68580" tIns="34290" rIns="68580" bIns="34290" rtlCol="0">
            <a:noAutofit/>
          </a:bodyPr>
          <a:lstStyle>
            <a:lvl1pPr marL="0" indent="0" algn="l" defTabSz="914400" rtl="0" eaLnBrk="1" latinLnBrk="0" hangingPunct="1">
              <a:spcBef>
                <a:spcPct val="20000"/>
              </a:spcBef>
              <a:buFont typeface="Arial" pitchFamily="34" charset="0"/>
              <a:buNone/>
              <a:defRPr sz="3200" b="0" i="0" kern="1200">
                <a:solidFill>
                  <a:srgbClr val="1A283F"/>
                </a:solidFill>
                <a:latin typeface="Arial Narrow" panose="020B0604020202020204" pitchFamily="34" charset="0"/>
                <a:ea typeface="+mn-ea"/>
                <a:cs typeface="Arial Narrow" panose="020B060402020202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14313" indent="-214313">
              <a:spcBef>
                <a:spcPts val="0"/>
              </a:spcBef>
              <a:spcAft>
                <a:spcPts val="600"/>
              </a:spcAft>
              <a:buFont typeface="Arial" pitchFamily="34" charset="0"/>
              <a:buChar char="•"/>
            </a:pPr>
            <a:r>
              <a:rPr lang="en-CA" sz="1800" dirty="0">
                <a:solidFill>
                  <a:schemeClr val="tx1"/>
                </a:solidFill>
                <a:latin typeface="Bahnschrift Light" panose="020B0502040204020203" pitchFamily="34" charset="0"/>
              </a:rPr>
              <a:t>When we are feeling stressed, we tend to </a:t>
            </a:r>
            <a:r>
              <a:rPr lang="en-CA" sz="1800" b="1" dirty="0">
                <a:solidFill>
                  <a:schemeClr val="tx1"/>
                </a:solidFill>
                <a:latin typeface="Bahnschrift Light" panose="020B0502040204020203" pitchFamily="34" charset="0"/>
              </a:rPr>
              <a:t>only</a:t>
            </a:r>
            <a:r>
              <a:rPr lang="en-CA" sz="1800" dirty="0">
                <a:solidFill>
                  <a:schemeClr val="tx1"/>
                </a:solidFill>
                <a:latin typeface="Bahnschrift Light" panose="020B0502040204020203" pitchFamily="34" charset="0"/>
              </a:rPr>
              <a:t> focus on what is challenging in our lives which can increase our stress levels in a negative cycle</a:t>
            </a:r>
          </a:p>
          <a:p>
            <a:pPr marL="214313" indent="-214313">
              <a:spcBef>
                <a:spcPts val="0"/>
              </a:spcBef>
              <a:spcAft>
                <a:spcPts val="600"/>
              </a:spcAft>
              <a:buFont typeface="Arial" pitchFamily="34" charset="0"/>
              <a:buChar char="•"/>
            </a:pPr>
            <a:r>
              <a:rPr lang="en-CA" sz="1800" dirty="0">
                <a:solidFill>
                  <a:schemeClr val="tx1"/>
                </a:solidFill>
                <a:latin typeface="Bahnschrift Light" panose="020B0502040204020203" pitchFamily="34" charset="0"/>
              </a:rPr>
              <a:t>Gratitude helps to shift our focus to what is going </a:t>
            </a:r>
            <a:r>
              <a:rPr lang="en-CA" sz="1800" b="1" dirty="0">
                <a:solidFill>
                  <a:schemeClr val="tx1"/>
                </a:solidFill>
                <a:latin typeface="Bahnschrift Light" panose="020B0502040204020203" pitchFamily="34" charset="0"/>
              </a:rPr>
              <a:t>well</a:t>
            </a:r>
            <a:r>
              <a:rPr lang="en-CA" sz="1800" dirty="0">
                <a:solidFill>
                  <a:schemeClr val="tx1"/>
                </a:solidFill>
                <a:latin typeface="Bahnschrift Light" panose="020B0502040204020203" pitchFamily="34" charset="0"/>
              </a:rPr>
              <a:t> in our lives</a:t>
            </a:r>
          </a:p>
          <a:p>
            <a:pPr marL="214313" indent="-214313">
              <a:spcBef>
                <a:spcPts val="0"/>
              </a:spcBef>
              <a:spcAft>
                <a:spcPts val="600"/>
              </a:spcAft>
              <a:buFont typeface="Arial" pitchFamily="34" charset="0"/>
              <a:buChar char="•"/>
            </a:pPr>
            <a:r>
              <a:rPr lang="en-CA" sz="1800" dirty="0">
                <a:solidFill>
                  <a:schemeClr val="tx1"/>
                </a:solidFill>
                <a:latin typeface="Bahnschrift Light" panose="020B0502040204020203" pitchFamily="34" charset="0"/>
              </a:rPr>
              <a:t>Savouring what is going well in our lives can help to increase our sense of optimism, lower our blood pressure, positively impact our immune system, have more energy &amp; decrease depression</a:t>
            </a:r>
          </a:p>
          <a:p>
            <a:pPr marL="214313" indent="-214313">
              <a:spcBef>
                <a:spcPts val="0"/>
              </a:spcBef>
              <a:spcAft>
                <a:spcPts val="600"/>
              </a:spcAft>
              <a:buFont typeface="Arial" pitchFamily="34" charset="0"/>
              <a:buChar char="•"/>
            </a:pPr>
            <a:r>
              <a:rPr lang="en-CA" sz="1800" dirty="0">
                <a:solidFill>
                  <a:schemeClr val="tx1"/>
                </a:solidFill>
                <a:latin typeface="Bahnschrift Light" panose="020B0502040204020203" pitchFamily="34" charset="0"/>
              </a:rPr>
              <a:t>Interrupts the stress response   				</a:t>
            </a:r>
            <a:r>
              <a:rPr lang="en-CA" sz="1800" i="1" dirty="0">
                <a:solidFill>
                  <a:schemeClr val="tx1"/>
                </a:solidFill>
                <a:latin typeface="Bahnschrift Light" panose="020B0502040204020203" pitchFamily="34" charset="0"/>
              </a:rPr>
              <a:t> </a:t>
            </a:r>
            <a:endParaRPr lang="en-CA" sz="1800" dirty="0">
              <a:solidFill>
                <a:schemeClr val="tx1"/>
              </a:solidFill>
              <a:latin typeface="Bahnschrift Light" panose="020B0502040204020203" pitchFamily="34" charset="0"/>
            </a:endParaRPr>
          </a:p>
          <a:p>
            <a:pPr>
              <a:spcBef>
                <a:spcPts val="300"/>
              </a:spcBef>
            </a:pPr>
            <a:r>
              <a:rPr lang="en-CA" sz="2000" b="1" dirty="0">
                <a:solidFill>
                  <a:schemeClr val="tx1"/>
                </a:solidFill>
                <a:latin typeface="Bahnschrift Light" panose="020B0502040204020203" pitchFamily="34" charset="0"/>
              </a:rPr>
              <a:t>Gratitude Exercise:</a:t>
            </a:r>
          </a:p>
          <a:p>
            <a:pPr marL="257175" indent="-257175">
              <a:spcBef>
                <a:spcPts val="300"/>
              </a:spcBef>
              <a:buFont typeface="Arial" panose="020B0604020202020204" pitchFamily="34" charset="0"/>
              <a:buChar char="•"/>
            </a:pPr>
            <a:r>
              <a:rPr lang="en-CA" sz="1800" dirty="0">
                <a:solidFill>
                  <a:schemeClr val="tx1"/>
                </a:solidFill>
                <a:latin typeface="Bahnschrift Light" panose="020B0502040204020203" pitchFamily="34" charset="0"/>
              </a:rPr>
              <a:t>Write 3 things that you are grateful for. Be descriptive.</a:t>
            </a:r>
          </a:p>
          <a:p>
            <a:pPr marL="257175" indent="-257175">
              <a:spcBef>
                <a:spcPts val="300"/>
              </a:spcBef>
              <a:buFont typeface="Arial" panose="020B0604020202020204" pitchFamily="34" charset="0"/>
              <a:buChar char="•"/>
            </a:pPr>
            <a:r>
              <a:rPr lang="en-CA" sz="1800" dirty="0">
                <a:solidFill>
                  <a:schemeClr val="tx1"/>
                </a:solidFill>
                <a:latin typeface="Bahnschrift Light" panose="020B0502040204020203" pitchFamily="34" charset="0"/>
              </a:rPr>
              <a:t>Do this every day. Ask your clients to notice </a:t>
            </a:r>
          </a:p>
          <a:p>
            <a:pPr>
              <a:spcBef>
                <a:spcPts val="300"/>
              </a:spcBef>
            </a:pPr>
            <a:r>
              <a:rPr lang="en-CA" sz="1800" dirty="0">
                <a:solidFill>
                  <a:schemeClr val="tx1"/>
                </a:solidFill>
                <a:latin typeface="Bahnschrift Light" panose="020B0502040204020203" pitchFamily="34" charset="0"/>
              </a:rPr>
              <a:t>    how they feel in body and mind after doing this	</a:t>
            </a:r>
            <a:r>
              <a:rPr lang="en-CA" sz="1500" dirty="0">
                <a:solidFill>
                  <a:schemeClr val="accent1">
                    <a:lumMod val="50000"/>
                  </a:schemeClr>
                </a:solidFill>
                <a:latin typeface="Bahnschrift Light" panose="020B0502040204020203" pitchFamily="34" charset="0"/>
              </a:rPr>
              <a:t>			</a:t>
            </a:r>
            <a:r>
              <a:rPr lang="en-CA" sz="900" i="1" dirty="0">
                <a:solidFill>
                  <a:schemeClr val="accent1">
                    <a:lumMod val="50000"/>
                  </a:schemeClr>
                </a:solidFill>
                <a:latin typeface="Athelas" panose="02000503000000020003" pitchFamily="2" charset="77"/>
              </a:rPr>
              <a:t>				</a:t>
            </a:r>
          </a:p>
        </p:txBody>
      </p:sp>
      <p:pic>
        <p:nvPicPr>
          <p:cNvPr id="17412" name="Picture 4" descr="Productive Journaling: Writing Your Way to Success With Evernote | Zachary  Sexton">
            <a:extLst>
              <a:ext uri="{FF2B5EF4-FFF2-40B4-BE49-F238E27FC236}">
                <a16:creationId xmlns:a16="http://schemas.microsoft.com/office/drawing/2014/main" id="{75789907-9E38-7444-A6C7-0D644357F2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24063">
            <a:off x="6027840" y="1904031"/>
            <a:ext cx="2924746" cy="19462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AD0D070C-F292-BD43-89AB-EA1024F35A29}"/>
              </a:ext>
            </a:extLst>
          </p:cNvPr>
          <p:cNvCxnSpPr/>
          <p:nvPr/>
        </p:nvCxnSpPr>
        <p:spPr>
          <a:xfrm>
            <a:off x="295830" y="1484784"/>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A75BCF16-0C23-47CC-9838-EDA7B8B83605}"/>
              </a:ext>
            </a:extLst>
          </p:cNvPr>
          <p:cNvSpPr txBox="1"/>
          <p:nvPr/>
        </p:nvSpPr>
        <p:spPr>
          <a:xfrm>
            <a:off x="5762409" y="4312496"/>
            <a:ext cx="3057525" cy="533479"/>
          </a:xfrm>
          <a:prstGeom prst="rect">
            <a:avLst/>
          </a:prstGeom>
          <a:noFill/>
        </p:spPr>
        <p:txBody>
          <a:bodyPr wrap="square" rtlCol="0">
            <a:spAutoFit/>
          </a:bodyPr>
          <a:lstStyle/>
          <a:p>
            <a:pPr>
              <a:spcBef>
                <a:spcPts val="225"/>
              </a:spcBef>
            </a:pPr>
            <a:r>
              <a:rPr lang="en-CA" sz="1350" i="1" dirty="0">
                <a:solidFill>
                  <a:schemeClr val="accent1">
                    <a:lumMod val="50000"/>
                  </a:schemeClr>
                </a:solidFill>
                <a:latin typeface="Athelas" panose="02000503000000020003" pitchFamily="2" charset="77"/>
              </a:rPr>
              <a:t>(Source: Emmons &amp; McCullough, 2003)</a:t>
            </a:r>
            <a:endParaRPr lang="en-CA" sz="1350" dirty="0">
              <a:solidFill>
                <a:schemeClr val="accent1">
                  <a:lumMod val="50000"/>
                </a:schemeClr>
              </a:solidFill>
              <a:latin typeface="Athelas" panose="02000503000000020003" pitchFamily="2" charset="77"/>
            </a:endParaRPr>
          </a:p>
          <a:p>
            <a:pPr>
              <a:spcBef>
                <a:spcPts val="225"/>
              </a:spcBef>
            </a:pPr>
            <a:endParaRPr lang="en-CA" sz="1350" dirty="0">
              <a:solidFill>
                <a:schemeClr val="accent1">
                  <a:lumMod val="50000"/>
                </a:schemeClr>
              </a:solidFill>
              <a:latin typeface="Athelas" panose="02000503000000020003" pitchFamily="2" charset="77"/>
            </a:endParaRPr>
          </a:p>
        </p:txBody>
      </p:sp>
      <p:sp>
        <p:nvSpPr>
          <p:cNvPr id="3" name="TextBox 2">
            <a:extLst>
              <a:ext uri="{FF2B5EF4-FFF2-40B4-BE49-F238E27FC236}">
                <a16:creationId xmlns:a16="http://schemas.microsoft.com/office/drawing/2014/main" id="{5A67E730-59C1-E2A3-51DC-5A429A1FBAA5}"/>
              </a:ext>
            </a:extLst>
          </p:cNvPr>
          <p:cNvSpPr txBox="1"/>
          <p:nvPr/>
        </p:nvSpPr>
        <p:spPr>
          <a:xfrm rot="1310850">
            <a:off x="5602806" y="5213631"/>
            <a:ext cx="2716926" cy="646331"/>
          </a:xfrm>
          <a:prstGeom prst="rect">
            <a:avLst/>
          </a:prstGeom>
          <a:noFill/>
        </p:spPr>
        <p:txBody>
          <a:bodyPr wrap="square" rtlCol="0">
            <a:spAutoFit/>
          </a:bodyPr>
          <a:lstStyle/>
          <a:p>
            <a:pPr algn="ctr"/>
            <a:r>
              <a:rPr lang="en-US"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You get an upward spiral from gratitude.</a:t>
            </a:r>
          </a:p>
        </p:txBody>
      </p:sp>
      <p:pic>
        <p:nvPicPr>
          <p:cNvPr id="6" name="Picture 5">
            <a:extLst>
              <a:ext uri="{FF2B5EF4-FFF2-40B4-BE49-F238E27FC236}">
                <a16:creationId xmlns:a16="http://schemas.microsoft.com/office/drawing/2014/main" id="{AAA987B7-6460-39BC-314A-24504BECB4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1207201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4BACC-6CBC-DD40-840A-033CAE2CD6A4}"/>
              </a:ext>
            </a:extLst>
          </p:cNvPr>
          <p:cNvSpPr>
            <a:spLocks noGrp="1"/>
          </p:cNvSpPr>
          <p:nvPr>
            <p:ph type="title"/>
          </p:nvPr>
        </p:nvSpPr>
        <p:spPr>
          <a:xfrm>
            <a:off x="107504" y="49449"/>
            <a:ext cx="7886700" cy="994172"/>
          </a:xfrm>
        </p:spPr>
        <p:txBody>
          <a:bodyPr>
            <a:normAutofit fontScale="90000"/>
          </a:bodyPr>
          <a:lstStyle/>
          <a:p>
            <a:r>
              <a:rPr lang="en-US" dirty="0">
                <a:latin typeface="Athelas" panose="02000503000000020003" pitchFamily="2" charset="77"/>
              </a:rPr>
              <a:t>  </a:t>
            </a:r>
            <a:r>
              <a:rPr lang="en-US" sz="4000" b="1" dirty="0">
                <a:solidFill>
                  <a:srgbClr val="7030A0"/>
                </a:solidFill>
                <a:latin typeface="Athelas" panose="02000503000000020003" pitchFamily="2" charset="77"/>
              </a:rPr>
              <a:t>Practice #3 - </a:t>
            </a:r>
            <a:r>
              <a:rPr lang="en-US" sz="4000" b="1" dirty="0">
                <a:solidFill>
                  <a:srgbClr val="7030A0"/>
                </a:solidFill>
              </a:rPr>
              <a:t>Growth vs Fixed Mindset </a:t>
            </a:r>
            <a:endParaRPr lang="en-US" b="1" dirty="0">
              <a:solidFill>
                <a:srgbClr val="7030A0"/>
              </a:solidFill>
            </a:endParaRPr>
          </a:p>
        </p:txBody>
      </p:sp>
      <p:sp>
        <p:nvSpPr>
          <p:cNvPr id="4" name="Rounded Rectangle 38">
            <a:extLst>
              <a:ext uri="{FF2B5EF4-FFF2-40B4-BE49-F238E27FC236}">
                <a16:creationId xmlns:a16="http://schemas.microsoft.com/office/drawing/2014/main" id="{553015BA-3CF5-C74A-A15C-CD34BF1BED3C}"/>
              </a:ext>
            </a:extLst>
          </p:cNvPr>
          <p:cNvSpPr/>
          <p:nvPr/>
        </p:nvSpPr>
        <p:spPr>
          <a:xfrm>
            <a:off x="588892" y="1268760"/>
            <a:ext cx="7727524" cy="511991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solidFill>
                <a:schemeClr val="tx1"/>
              </a:solidFill>
              <a:latin typeface="Calibri" panose="020F0502020204030204" pitchFamily="34" charset="0"/>
              <a:cs typeface="Calibri" panose="020F0502020204030204" pitchFamily="34" charset="0"/>
            </a:endParaRPr>
          </a:p>
          <a:p>
            <a:pPr algn="ctr"/>
            <a:r>
              <a:rPr lang="en-US" sz="1050">
                <a:solidFill>
                  <a:schemeClr val="tx1"/>
                </a:solidFill>
                <a:latin typeface="Calibri" panose="020F0502020204030204" pitchFamily="34" charset="0"/>
                <a:cs typeface="Calibri" panose="020F0502020204030204" pitchFamily="34" charset="0"/>
              </a:rPr>
              <a:t> </a:t>
            </a:r>
          </a:p>
        </p:txBody>
      </p:sp>
      <p:pic>
        <p:nvPicPr>
          <p:cNvPr id="5" name="Picture 4" descr="Graphical user interface&#10;&#10;Description automatically generated">
            <a:extLst>
              <a:ext uri="{FF2B5EF4-FFF2-40B4-BE49-F238E27FC236}">
                <a16:creationId xmlns:a16="http://schemas.microsoft.com/office/drawing/2014/main" id="{9ACAFF74-88BD-024C-87CE-DFB04A9F6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892" y="1549896"/>
            <a:ext cx="7646572" cy="4557637"/>
          </a:xfrm>
          <a:prstGeom prst="rect">
            <a:avLst/>
          </a:prstGeom>
        </p:spPr>
      </p:pic>
      <p:cxnSp>
        <p:nvCxnSpPr>
          <p:cNvPr id="6" name="Straight Connector 5">
            <a:extLst>
              <a:ext uri="{FF2B5EF4-FFF2-40B4-BE49-F238E27FC236}">
                <a16:creationId xmlns:a16="http://schemas.microsoft.com/office/drawing/2014/main" id="{D7C6B1B2-0871-9448-818B-40DB0E467CEF}"/>
              </a:ext>
            </a:extLst>
          </p:cNvPr>
          <p:cNvCxnSpPr/>
          <p:nvPr/>
        </p:nvCxnSpPr>
        <p:spPr>
          <a:xfrm>
            <a:off x="588892" y="1043621"/>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6EF13B6A-DCD2-7A41-13F5-38602D20E6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24985722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89E3DF58-9567-344F-9B8E-7EBB12BA25F0}"/>
              </a:ext>
            </a:extLst>
          </p:cNvPr>
          <p:cNvSpPr txBox="1">
            <a:spLocks/>
          </p:cNvSpPr>
          <p:nvPr/>
        </p:nvSpPr>
        <p:spPr>
          <a:xfrm>
            <a:off x="569849" y="1320030"/>
            <a:ext cx="7456555" cy="398117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fontAlgn="ctr">
              <a:spcBef>
                <a:spcPts val="0"/>
              </a:spcBef>
              <a:spcAft>
                <a:spcPts val="800"/>
              </a:spcAft>
              <a:buClr>
                <a:srgbClr val="9FC83B"/>
              </a:buClr>
              <a:buNone/>
            </a:pPr>
            <a:r>
              <a:rPr lang="en-US" sz="2200" b="1" dirty="0">
                <a:solidFill>
                  <a:srgbClr val="7030A0"/>
                </a:solidFill>
                <a:latin typeface="Athelas" panose="02000503000000020003" pitchFamily="2" charset="77"/>
                <a:cs typeface="Calibri" panose="020F0502020204030204" pitchFamily="34" charset="0"/>
              </a:rPr>
              <a:t>Shifting to a Growth Mindset…</a:t>
            </a:r>
          </a:p>
          <a:p>
            <a:pPr lvl="1" fontAlgn="ctr">
              <a:spcBef>
                <a:spcPts val="0"/>
              </a:spcBef>
              <a:spcAft>
                <a:spcPts val="800"/>
              </a:spcAft>
              <a:buClr>
                <a:srgbClr val="9FC83B"/>
              </a:buClr>
              <a:buFont typeface="Arial" panose="020B0604020202020204" pitchFamily="34" charset="0"/>
              <a:buChar char="•"/>
            </a:pPr>
            <a:r>
              <a:rPr lang="en-US" sz="2200" b="1" dirty="0">
                <a:solidFill>
                  <a:srgbClr val="1A283F"/>
                </a:solidFill>
                <a:latin typeface="Athelas" panose="02000503000000020003" pitchFamily="2" charset="77"/>
                <a:cs typeface="Calibri" panose="020F0502020204030204" pitchFamily="34" charset="0"/>
              </a:rPr>
              <a:t>Calms the amygdala </a:t>
            </a:r>
            <a:r>
              <a:rPr lang="en-US" sz="2200" dirty="0">
                <a:solidFill>
                  <a:srgbClr val="1A283F"/>
                </a:solidFill>
                <a:latin typeface="Athelas" panose="02000503000000020003" pitchFamily="2" charset="77"/>
                <a:cs typeface="Calibri" panose="020F0502020204030204" pitchFamily="34" charset="0"/>
              </a:rPr>
              <a:t>(fear/vigilance response)</a:t>
            </a:r>
          </a:p>
          <a:p>
            <a:pPr lvl="1" fontAlgn="ctr">
              <a:spcBef>
                <a:spcPts val="0"/>
              </a:spcBef>
              <a:spcAft>
                <a:spcPts val="800"/>
              </a:spcAft>
              <a:buClr>
                <a:srgbClr val="9FC83B"/>
              </a:buClr>
              <a:buFont typeface="Arial" panose="020B0604020202020204" pitchFamily="34" charset="0"/>
              <a:buChar char="•"/>
            </a:pPr>
            <a:r>
              <a:rPr lang="en-US" sz="2200" dirty="0">
                <a:solidFill>
                  <a:srgbClr val="1A283F"/>
                </a:solidFill>
                <a:latin typeface="Athelas" panose="02000503000000020003" pitchFamily="2" charset="77"/>
                <a:cs typeface="Calibri" panose="020F0502020204030204" pitchFamily="34" charset="0"/>
              </a:rPr>
              <a:t>Helps you to </a:t>
            </a:r>
            <a:r>
              <a:rPr lang="en-US" sz="2200" b="1" dirty="0">
                <a:solidFill>
                  <a:srgbClr val="1A283F"/>
                </a:solidFill>
                <a:latin typeface="Athelas" panose="02000503000000020003" pitchFamily="2" charset="77"/>
                <a:cs typeface="Calibri" panose="020F0502020204030204" pitchFamily="34" charset="0"/>
              </a:rPr>
              <a:t>lean into change</a:t>
            </a:r>
          </a:p>
          <a:p>
            <a:pPr lvl="1" fontAlgn="ctr">
              <a:spcBef>
                <a:spcPts val="0"/>
              </a:spcBef>
              <a:spcAft>
                <a:spcPts val="800"/>
              </a:spcAft>
              <a:buClr>
                <a:srgbClr val="9FC83B"/>
              </a:buClr>
              <a:buFont typeface="Arial" panose="020B0604020202020204" pitchFamily="34" charset="0"/>
              <a:buChar char="•"/>
            </a:pPr>
            <a:r>
              <a:rPr lang="en-US" sz="2200" dirty="0">
                <a:solidFill>
                  <a:srgbClr val="1A283F"/>
                </a:solidFill>
                <a:latin typeface="Athelas" panose="02000503000000020003" pitchFamily="2" charset="77"/>
                <a:cs typeface="Calibri" panose="020F0502020204030204" pitchFamily="34" charset="0"/>
              </a:rPr>
              <a:t>Increases </a:t>
            </a:r>
            <a:r>
              <a:rPr lang="en-US" sz="2200" b="1" dirty="0">
                <a:solidFill>
                  <a:srgbClr val="1A283F"/>
                </a:solidFill>
                <a:latin typeface="Athelas" panose="02000503000000020003" pitchFamily="2" charset="77"/>
                <a:cs typeface="Calibri" panose="020F0502020204030204" pitchFamily="34" charset="0"/>
              </a:rPr>
              <a:t>creative problem-solving during uncertainty </a:t>
            </a:r>
          </a:p>
          <a:p>
            <a:pPr lvl="1" fontAlgn="ctr">
              <a:spcBef>
                <a:spcPts val="0"/>
              </a:spcBef>
              <a:spcAft>
                <a:spcPts val="800"/>
              </a:spcAft>
              <a:buClr>
                <a:srgbClr val="9FC83B"/>
              </a:buClr>
              <a:buFont typeface="Arial" panose="020B0604020202020204" pitchFamily="34" charset="0"/>
              <a:buChar char="•"/>
            </a:pPr>
            <a:r>
              <a:rPr lang="en-US" sz="2200" b="1" dirty="0">
                <a:solidFill>
                  <a:srgbClr val="1A283F"/>
                </a:solidFill>
                <a:latin typeface="Athelas" panose="02000503000000020003" pitchFamily="2" charset="77"/>
                <a:cs typeface="Calibri" panose="020F0502020204030204" pitchFamily="34" charset="0"/>
              </a:rPr>
              <a:t>Lowers stress</a:t>
            </a:r>
          </a:p>
          <a:p>
            <a:pPr lvl="1" fontAlgn="ctr">
              <a:spcBef>
                <a:spcPts val="0"/>
              </a:spcBef>
              <a:spcAft>
                <a:spcPts val="800"/>
              </a:spcAft>
              <a:buClr>
                <a:srgbClr val="9FC83B"/>
              </a:buClr>
              <a:buFont typeface="Arial" panose="020B0604020202020204" pitchFamily="34" charset="0"/>
              <a:buChar char="•"/>
            </a:pPr>
            <a:r>
              <a:rPr lang="en-US" sz="2200" b="1" dirty="0">
                <a:solidFill>
                  <a:srgbClr val="1A283F"/>
                </a:solidFill>
                <a:latin typeface="Athelas" panose="02000503000000020003" pitchFamily="2" charset="77"/>
                <a:cs typeface="Calibri" panose="020F0502020204030204" pitchFamily="34" charset="0"/>
              </a:rPr>
              <a:t>Increases optimism </a:t>
            </a:r>
          </a:p>
          <a:p>
            <a:pPr lvl="1" fontAlgn="ctr">
              <a:spcBef>
                <a:spcPts val="0"/>
              </a:spcBef>
              <a:spcAft>
                <a:spcPts val="800"/>
              </a:spcAft>
              <a:buClr>
                <a:srgbClr val="9FC83B"/>
              </a:buClr>
              <a:buFont typeface="Arial" panose="020B0604020202020204" pitchFamily="34" charset="0"/>
              <a:buChar char="•"/>
            </a:pPr>
            <a:r>
              <a:rPr lang="en-US" sz="2200" b="1" dirty="0">
                <a:solidFill>
                  <a:srgbClr val="1A283F"/>
                </a:solidFill>
                <a:latin typeface="Athelas" panose="02000503000000020003" pitchFamily="2" charset="77"/>
                <a:cs typeface="Calibri" panose="020F0502020204030204" pitchFamily="34" charset="0"/>
              </a:rPr>
              <a:t>Encourages teamwork </a:t>
            </a:r>
            <a:r>
              <a:rPr lang="en-US" sz="2200" dirty="0">
                <a:solidFill>
                  <a:srgbClr val="1A283F"/>
                </a:solidFill>
                <a:latin typeface="Athelas" panose="02000503000000020003" pitchFamily="2" charset="77"/>
                <a:cs typeface="Calibri" panose="020F0502020204030204" pitchFamily="34" charset="0"/>
              </a:rPr>
              <a:t>(pro-social behavior)</a:t>
            </a:r>
          </a:p>
          <a:p>
            <a:pPr lvl="1" fontAlgn="ctr">
              <a:spcBef>
                <a:spcPts val="0"/>
              </a:spcBef>
              <a:spcAft>
                <a:spcPts val="800"/>
              </a:spcAft>
              <a:buClr>
                <a:srgbClr val="9FC83B"/>
              </a:buClr>
              <a:buFont typeface="Arial" panose="020B0604020202020204" pitchFamily="34" charset="0"/>
              <a:buChar char="•"/>
            </a:pPr>
            <a:r>
              <a:rPr lang="en-US" sz="2200" dirty="0">
                <a:solidFill>
                  <a:srgbClr val="1A283F"/>
                </a:solidFill>
                <a:latin typeface="Athelas" panose="02000503000000020003" pitchFamily="2" charset="77"/>
                <a:cs typeface="Calibri" panose="020F0502020204030204" pitchFamily="34" charset="0"/>
              </a:rPr>
              <a:t>Helps you to </a:t>
            </a:r>
            <a:r>
              <a:rPr lang="en-US" sz="2200" b="1" dirty="0">
                <a:solidFill>
                  <a:srgbClr val="1A283F"/>
                </a:solidFill>
                <a:latin typeface="Athelas" panose="02000503000000020003" pitchFamily="2" charset="77"/>
                <a:cs typeface="Calibri" panose="020F0502020204030204" pitchFamily="34" charset="0"/>
              </a:rPr>
              <a:t>stretch your ability to appreciate by adopting a learning mindset</a:t>
            </a:r>
          </a:p>
        </p:txBody>
      </p:sp>
      <p:sp>
        <p:nvSpPr>
          <p:cNvPr id="6" name="Title 1">
            <a:extLst>
              <a:ext uri="{FF2B5EF4-FFF2-40B4-BE49-F238E27FC236}">
                <a16:creationId xmlns:a16="http://schemas.microsoft.com/office/drawing/2014/main" id="{9D81B70C-6F05-7A4C-ABAD-AEC2D991C7D6}"/>
              </a:ext>
            </a:extLst>
          </p:cNvPr>
          <p:cNvSpPr>
            <a:spLocks noGrp="1"/>
          </p:cNvSpPr>
          <p:nvPr>
            <p:ph type="title"/>
          </p:nvPr>
        </p:nvSpPr>
        <p:spPr>
          <a:xfrm>
            <a:off x="214248" y="263077"/>
            <a:ext cx="7886700" cy="994172"/>
          </a:xfrm>
        </p:spPr>
        <p:txBody>
          <a:bodyPr>
            <a:normAutofit/>
          </a:bodyPr>
          <a:lstStyle/>
          <a:p>
            <a:pPr algn="l"/>
            <a:r>
              <a:rPr lang="en-US" sz="3600" b="1" dirty="0">
                <a:solidFill>
                  <a:srgbClr val="7030A0"/>
                </a:solidFill>
                <a:latin typeface="Athelas" panose="02000503000000020003" pitchFamily="2" charset="77"/>
              </a:rPr>
              <a:t>Practice #3 - Growth vs Fixed Mindset</a:t>
            </a:r>
          </a:p>
        </p:txBody>
      </p:sp>
      <p:cxnSp>
        <p:nvCxnSpPr>
          <p:cNvPr id="7" name="Straight Connector 6">
            <a:extLst>
              <a:ext uri="{FF2B5EF4-FFF2-40B4-BE49-F238E27FC236}">
                <a16:creationId xmlns:a16="http://schemas.microsoft.com/office/drawing/2014/main" id="{98E92E62-EF9D-4942-8148-7AC51623C7B3}"/>
              </a:ext>
            </a:extLst>
          </p:cNvPr>
          <p:cNvCxnSpPr/>
          <p:nvPr/>
        </p:nvCxnSpPr>
        <p:spPr>
          <a:xfrm>
            <a:off x="214248" y="1257249"/>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5794DECE-E88B-EAB5-AF7F-AD1B3A64D7C5}"/>
              </a:ext>
            </a:extLst>
          </p:cNvPr>
          <p:cNvSpPr txBox="1"/>
          <p:nvPr/>
        </p:nvSpPr>
        <p:spPr>
          <a:xfrm>
            <a:off x="554753" y="5373216"/>
            <a:ext cx="7776864" cy="1446550"/>
          </a:xfrm>
          <a:prstGeom prst="rect">
            <a:avLst/>
          </a:prstGeom>
          <a:solidFill>
            <a:schemeClr val="accent5">
              <a:lumMod val="20000"/>
              <a:lumOff val="80000"/>
            </a:schemeClr>
          </a:solidFill>
        </p:spPr>
        <p:txBody>
          <a:bodyPr wrap="square" rtlCol="0">
            <a:spAutoFit/>
          </a:bodyPr>
          <a:lstStyle/>
          <a:p>
            <a:pPr algn="ctr"/>
            <a:r>
              <a:rPr lang="en-US" sz="2200" b="1" dirty="0">
                <a:latin typeface="Bahnschrift Light" panose="020B0502040204020203" pitchFamily="34" charset="0"/>
              </a:rPr>
              <a:t>Coaches can listen for signs of fixed mindset and support clients to shift from an Avoid Stance to an Approach Stance by asking questions to reframe beliefs, assumptions and fears.  </a:t>
            </a:r>
          </a:p>
        </p:txBody>
      </p:sp>
      <p:pic>
        <p:nvPicPr>
          <p:cNvPr id="4" name="Picture 3">
            <a:extLst>
              <a:ext uri="{FF2B5EF4-FFF2-40B4-BE49-F238E27FC236}">
                <a16:creationId xmlns:a16="http://schemas.microsoft.com/office/drawing/2014/main" id="{C85F1301-2514-DCD6-04CB-252836A863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2" y="5949280"/>
            <a:ext cx="508097" cy="653268"/>
          </a:xfrm>
          <a:prstGeom prst="rect">
            <a:avLst/>
          </a:prstGeom>
        </p:spPr>
      </p:pic>
    </p:spTree>
    <p:extLst>
      <p:ext uri="{BB962C8B-B14F-4D97-AF65-F5344CB8AC3E}">
        <p14:creationId xmlns:p14="http://schemas.microsoft.com/office/powerpoint/2010/main" val="1159746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8E5B82-B189-A44B-9DBC-75D8CD82C445}"/>
              </a:ext>
            </a:extLst>
          </p:cNvPr>
          <p:cNvSpPr txBox="1">
            <a:spLocks/>
          </p:cNvSpPr>
          <p:nvPr/>
        </p:nvSpPr>
        <p:spPr>
          <a:xfrm>
            <a:off x="449579" y="79126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dirty="0">
                <a:solidFill>
                  <a:schemeClr val="accent1">
                    <a:lumMod val="50000"/>
                  </a:schemeClr>
                </a:solidFill>
                <a:latin typeface="Athelas" panose="02000503000000020003" pitchFamily="2" charset="77"/>
              </a:rPr>
              <a:t> </a:t>
            </a:r>
          </a:p>
        </p:txBody>
      </p:sp>
      <p:cxnSp>
        <p:nvCxnSpPr>
          <p:cNvPr id="5" name="Straight Connector 4">
            <a:extLst>
              <a:ext uri="{FF2B5EF4-FFF2-40B4-BE49-F238E27FC236}">
                <a16:creationId xmlns:a16="http://schemas.microsoft.com/office/drawing/2014/main" id="{F60EA76F-A473-3E46-ADEC-92F7FBD5202E}"/>
              </a:ext>
            </a:extLst>
          </p:cNvPr>
          <p:cNvCxnSpPr/>
          <p:nvPr/>
        </p:nvCxnSpPr>
        <p:spPr>
          <a:xfrm>
            <a:off x="467211" y="1052736"/>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DF4D7C6-5611-3FE8-340F-4F968AD134F7}"/>
              </a:ext>
            </a:extLst>
          </p:cNvPr>
          <p:cNvSpPr txBox="1"/>
          <p:nvPr/>
        </p:nvSpPr>
        <p:spPr>
          <a:xfrm>
            <a:off x="421163" y="337180"/>
            <a:ext cx="6422231" cy="590931"/>
          </a:xfrm>
          <a:prstGeom prst="rect">
            <a:avLst/>
          </a:prstGeom>
          <a:noFill/>
        </p:spPr>
        <p:txBody>
          <a:bodyPr wrap="square">
            <a:spAutoFit/>
          </a:bodyPr>
          <a:lstStyle/>
          <a:p>
            <a:pPr>
              <a:lnSpc>
                <a:spcPct val="90000"/>
              </a:lnSpc>
              <a:spcBef>
                <a:spcPct val="0"/>
              </a:spcBef>
            </a:pPr>
            <a:r>
              <a:rPr lang="en-US" sz="3600" b="1" dirty="0">
                <a:solidFill>
                  <a:srgbClr val="7030A0"/>
                </a:solidFill>
                <a:latin typeface="+mj-lt"/>
                <a:ea typeface="+mj-ea"/>
                <a:cs typeface="+mj-cs"/>
              </a:rPr>
              <a:t>Practice #4 - Purpose &amp; Meaning</a:t>
            </a:r>
            <a:endParaRPr lang="en-CA" sz="3600" b="1" dirty="0">
              <a:solidFill>
                <a:srgbClr val="7030A0"/>
              </a:solidFill>
              <a:latin typeface="+mj-lt"/>
              <a:ea typeface="+mj-ea"/>
              <a:cs typeface="+mj-cs"/>
            </a:endParaRPr>
          </a:p>
        </p:txBody>
      </p:sp>
      <p:sp>
        <p:nvSpPr>
          <p:cNvPr id="8" name="TextBox 7">
            <a:extLst>
              <a:ext uri="{FF2B5EF4-FFF2-40B4-BE49-F238E27FC236}">
                <a16:creationId xmlns:a16="http://schemas.microsoft.com/office/drawing/2014/main" id="{EA00B72B-409B-6D76-BDEB-83CCB7535D56}"/>
              </a:ext>
            </a:extLst>
          </p:cNvPr>
          <p:cNvSpPr txBox="1"/>
          <p:nvPr/>
        </p:nvSpPr>
        <p:spPr>
          <a:xfrm>
            <a:off x="467211" y="1473081"/>
            <a:ext cx="7546907" cy="5416868"/>
          </a:xfrm>
          <a:prstGeom prst="rect">
            <a:avLst/>
          </a:prstGeom>
          <a:noFill/>
        </p:spPr>
        <p:txBody>
          <a:bodyPr wrap="square" rtlCol="0">
            <a:spAutoFit/>
          </a:bodyPr>
          <a:lstStyle/>
          <a:p>
            <a:pPr marL="257175" indent="-257175">
              <a:buFont typeface="Arial" panose="020B0604020202020204" pitchFamily="34" charset="0"/>
              <a:buChar char="•"/>
              <a:defRPr sz="1800"/>
            </a:pPr>
            <a:r>
              <a:rPr lang="en-GB" dirty="0">
                <a:latin typeface="Bahnschrift Light" panose="020B0502040204020203" pitchFamily="34" charset="0"/>
                <a:sym typeface="Helvetica"/>
              </a:rPr>
              <a:t>Purpose is an overall sense of goals and direction in life</a:t>
            </a:r>
          </a:p>
          <a:p>
            <a:pPr marL="257175" indent="-257175">
              <a:buFont typeface="Arial" panose="020B0604020202020204" pitchFamily="34" charset="0"/>
              <a:buChar char="•"/>
              <a:defRPr sz="1800"/>
            </a:pPr>
            <a:r>
              <a:rPr lang="en-GB" dirty="0">
                <a:latin typeface="Bahnschrift Light" panose="020B0502040204020203" pitchFamily="34" charset="0"/>
                <a:sym typeface="Helvetica"/>
              </a:rPr>
              <a:t>Meaning is more subjective – a feeling that life fits into a larger context, has significance and that life matters – makes a difference – has value</a:t>
            </a:r>
          </a:p>
          <a:p>
            <a:pPr marL="257175" indent="-257175">
              <a:buFont typeface="Arial" panose="020B0604020202020204" pitchFamily="34" charset="0"/>
              <a:buChar char="•"/>
              <a:defRPr sz="1800"/>
            </a:pPr>
            <a:r>
              <a:rPr lang="en-GB" dirty="0">
                <a:latin typeface="Bahnschrift Light" panose="020B0502040204020203" pitchFamily="34" charset="0"/>
                <a:sym typeface="Helvetica"/>
              </a:rPr>
              <a:t>The two are strongly correlated</a:t>
            </a:r>
            <a:endParaRPr lang="en-GB" dirty="0">
              <a:latin typeface="Bahnschrift Light" panose="020B0502040204020203" pitchFamily="34" charset="0"/>
            </a:endParaRPr>
          </a:p>
          <a:p>
            <a:endParaRPr lang="en-GB" dirty="0">
              <a:latin typeface="Bahnschrift Light" panose="020B0502040204020203" pitchFamily="34" charset="0"/>
            </a:endParaRPr>
          </a:p>
          <a:p>
            <a:endParaRPr lang="en-GB" dirty="0">
              <a:latin typeface="Bahnschrift Light" panose="020B0502040204020203" pitchFamily="34" charset="0"/>
            </a:endParaRPr>
          </a:p>
          <a:p>
            <a:pPr indent="-214313">
              <a:buFont typeface="Arial" panose="020B0604020202020204" pitchFamily="34" charset="0"/>
              <a:buChar char="•"/>
            </a:pPr>
            <a:endParaRPr lang="en-GB" dirty="0">
              <a:latin typeface="Bahnschrift Light" panose="020B0502040204020203" pitchFamily="34" charset="0"/>
            </a:endParaRPr>
          </a:p>
          <a:p>
            <a:pPr marL="257175" indent="-257175">
              <a:buFont typeface="Arial" panose="020B0604020202020204" pitchFamily="34" charset="0"/>
              <a:buChar char="•"/>
            </a:pPr>
            <a:r>
              <a:rPr lang="en-GB" dirty="0">
                <a:latin typeface="Bahnschrift Light" panose="020B0502040204020203" pitchFamily="34" charset="0"/>
              </a:rPr>
              <a:t>Purpose-driven leadership helps create </a:t>
            </a:r>
            <a:r>
              <a:rPr lang="en-GB" dirty="0">
                <a:latin typeface="Bahnschrift Light" panose="020B0502040204020203" pitchFamily="34" charset="0"/>
                <a:hlinkClick r:id="rId2">
                  <a:extLst>
                    <a:ext uri="{A12FA001-AC4F-418D-AE19-62706E023703}">
                      <ahyp:hlinkClr xmlns:ahyp="http://schemas.microsoft.com/office/drawing/2018/hyperlinkcolor" val="tx"/>
                    </a:ext>
                  </a:extLst>
                </a:hlinkClick>
              </a:rPr>
              <a:t>a shared sense of direction, alignment, and commitment</a:t>
            </a:r>
            <a:r>
              <a:rPr lang="en-GB" dirty="0">
                <a:latin typeface="Bahnschrift Light" panose="020B0502040204020203" pitchFamily="34" charset="0"/>
              </a:rPr>
              <a:t> and fosters greater performance, persistence, and belonging at the organization. In fact, purpose is often one of the main drivers of employee engagement and satisfaction</a:t>
            </a:r>
          </a:p>
          <a:p>
            <a:endParaRPr lang="en-GB" dirty="0">
              <a:latin typeface="Bahnschrift Light" panose="020B0502040204020203" pitchFamily="34" charset="0"/>
            </a:endParaRPr>
          </a:p>
          <a:p>
            <a:pPr marL="257175" indent="-257175">
              <a:buFont typeface="Arial" panose="020B0604020202020204" pitchFamily="34" charset="0"/>
              <a:buChar char="•"/>
            </a:pPr>
            <a:r>
              <a:rPr lang="en-GB" dirty="0">
                <a:latin typeface="Bahnschrift Light" panose="020B0502040204020203" pitchFamily="34" charset="0"/>
              </a:rPr>
              <a:t>Purpose-driven leaders are more likely to develop and maintain strong relationships with their direct reports and are better equipped to navigate leadership challenges and rapid change</a:t>
            </a:r>
          </a:p>
          <a:p>
            <a:pPr indent="-214313">
              <a:buFont typeface="Arial" panose="020B0604020202020204" pitchFamily="34" charset="0"/>
              <a:buChar char="•"/>
            </a:pPr>
            <a:endParaRPr lang="en-GB" sz="2400" dirty="0">
              <a:latin typeface="Bahnschrift Light" panose="020B0502040204020203" pitchFamily="34" charset="0"/>
            </a:endParaRPr>
          </a:p>
          <a:p>
            <a:pPr indent="-214313" algn="r">
              <a:buFont typeface="Arial" panose="020B0604020202020204" pitchFamily="34" charset="0"/>
              <a:buChar char="•"/>
            </a:pPr>
            <a:r>
              <a:rPr lang="en-GB" sz="1600" dirty="0">
                <a:latin typeface="Bahnschrift Light" panose="020B0502040204020203" pitchFamily="34" charset="0"/>
              </a:rPr>
              <a:t>(Research conducted by the Centre for Creative Leadership 2023)</a:t>
            </a:r>
            <a:endParaRPr lang="en-CA" sz="1600" dirty="0">
              <a:latin typeface="Bahnschrift Light" panose="020B0502040204020203" pitchFamily="34" charset="0"/>
            </a:endParaRPr>
          </a:p>
        </p:txBody>
      </p:sp>
      <p:sp>
        <p:nvSpPr>
          <p:cNvPr id="9" name="TextBox 8">
            <a:extLst>
              <a:ext uri="{FF2B5EF4-FFF2-40B4-BE49-F238E27FC236}">
                <a16:creationId xmlns:a16="http://schemas.microsoft.com/office/drawing/2014/main" id="{BEAE9EB5-678B-3941-646F-43622DCAAE26}"/>
              </a:ext>
            </a:extLst>
          </p:cNvPr>
          <p:cNvSpPr txBox="1"/>
          <p:nvPr/>
        </p:nvSpPr>
        <p:spPr>
          <a:xfrm>
            <a:off x="5306060" y="2587816"/>
            <a:ext cx="3400425" cy="1015663"/>
          </a:xfrm>
          <a:prstGeom prst="rect">
            <a:avLst/>
          </a:prstGeom>
          <a:noFill/>
        </p:spPr>
        <p:txBody>
          <a:bodyPr wrap="square" rtlCol="0">
            <a:spAutoFit/>
          </a:bodyPr>
          <a:lstStyle/>
          <a:p>
            <a:pPr algn="ctr"/>
            <a:r>
              <a:rPr lang="en-GB" sz="1350" dirty="0">
                <a:solidFill>
                  <a:srgbClr val="7030A0"/>
                </a:solidFill>
                <a:latin typeface="Roboto" panose="02000000000000000000" pitchFamily="2" charset="0"/>
              </a:rPr>
              <a:t>“</a:t>
            </a:r>
            <a:r>
              <a:rPr lang="en-GB" sz="1500" b="1" i="1" dirty="0">
                <a:solidFill>
                  <a:srgbClr val="7030A0"/>
                </a:solidFill>
                <a:latin typeface="Roboto" panose="02000000000000000000" pitchFamily="2" charset="0"/>
              </a:rPr>
              <a:t>Those who have a 'why' to live, can bear with almost any 'how’.” </a:t>
            </a:r>
          </a:p>
          <a:p>
            <a:pPr algn="ctr"/>
            <a:r>
              <a:rPr lang="en-GB" sz="1500" b="1" i="1" dirty="0">
                <a:solidFill>
                  <a:srgbClr val="7030A0"/>
                </a:solidFill>
                <a:latin typeface="Roboto" panose="02000000000000000000" pitchFamily="2" charset="0"/>
              </a:rPr>
              <a:t>― Viktor E. Frankl</a:t>
            </a:r>
          </a:p>
          <a:p>
            <a:pPr algn="ctr"/>
            <a:r>
              <a:rPr lang="en-GB" sz="1500" b="1" i="1" dirty="0">
                <a:solidFill>
                  <a:srgbClr val="7030A0"/>
                </a:solidFill>
                <a:latin typeface="Roboto" panose="02000000000000000000" pitchFamily="2" charset="0"/>
              </a:rPr>
              <a:t> Man's Search for Meaning</a:t>
            </a:r>
            <a:endParaRPr lang="en-GB" sz="1350" b="1" i="1" dirty="0">
              <a:solidFill>
                <a:srgbClr val="7030A0"/>
              </a:solidFill>
              <a:latin typeface="Noto Sans" panose="020B0502040204020203" pitchFamily="34" charset="0"/>
            </a:endParaRPr>
          </a:p>
        </p:txBody>
      </p:sp>
      <p:pic>
        <p:nvPicPr>
          <p:cNvPr id="2" name="Picture 1">
            <a:extLst>
              <a:ext uri="{FF2B5EF4-FFF2-40B4-BE49-F238E27FC236}">
                <a16:creationId xmlns:a16="http://schemas.microsoft.com/office/drawing/2014/main" id="{4816FB2D-7035-4433-16B7-BA63CCE57F9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6279" y="6066740"/>
            <a:ext cx="508097" cy="653268"/>
          </a:xfrm>
          <a:prstGeom prst="rect">
            <a:avLst/>
          </a:prstGeom>
        </p:spPr>
      </p:pic>
    </p:spTree>
    <p:extLst>
      <p:ext uri="{BB962C8B-B14F-4D97-AF65-F5344CB8AC3E}">
        <p14:creationId xmlns:p14="http://schemas.microsoft.com/office/powerpoint/2010/main" val="5706827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28E5B82-B189-A44B-9DBC-75D8CD82C445}"/>
              </a:ext>
            </a:extLst>
          </p:cNvPr>
          <p:cNvSpPr txBox="1">
            <a:spLocks/>
          </p:cNvSpPr>
          <p:nvPr/>
        </p:nvSpPr>
        <p:spPr>
          <a:xfrm>
            <a:off x="449579" y="791260"/>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700" dirty="0">
                <a:solidFill>
                  <a:schemeClr val="accent1">
                    <a:lumMod val="50000"/>
                  </a:schemeClr>
                </a:solidFill>
                <a:latin typeface="Athelas" panose="02000503000000020003" pitchFamily="2" charset="77"/>
              </a:rPr>
              <a:t> </a:t>
            </a:r>
          </a:p>
        </p:txBody>
      </p:sp>
      <p:cxnSp>
        <p:nvCxnSpPr>
          <p:cNvPr id="5" name="Straight Connector 4">
            <a:extLst>
              <a:ext uri="{FF2B5EF4-FFF2-40B4-BE49-F238E27FC236}">
                <a16:creationId xmlns:a16="http://schemas.microsoft.com/office/drawing/2014/main" id="{F60EA76F-A473-3E46-ADEC-92F7FBD5202E}"/>
              </a:ext>
            </a:extLst>
          </p:cNvPr>
          <p:cNvCxnSpPr/>
          <p:nvPr/>
        </p:nvCxnSpPr>
        <p:spPr>
          <a:xfrm>
            <a:off x="524123" y="980728"/>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703E884-1D9D-1743-C287-A02E0BAECEBE}"/>
              </a:ext>
            </a:extLst>
          </p:cNvPr>
          <p:cNvSpPr>
            <a:spLocks noGrp="1"/>
          </p:cNvSpPr>
          <p:nvPr>
            <p:ph type="title"/>
          </p:nvPr>
        </p:nvSpPr>
        <p:spPr>
          <a:xfrm>
            <a:off x="524123" y="229418"/>
            <a:ext cx="8154869" cy="469106"/>
          </a:xfrm>
        </p:spPr>
        <p:txBody>
          <a:bodyPr>
            <a:noAutofit/>
          </a:bodyPr>
          <a:lstStyle/>
          <a:p>
            <a:pPr algn="l"/>
            <a:r>
              <a:rPr lang="en-US" sz="3200" b="1" dirty="0">
                <a:solidFill>
                  <a:srgbClr val="7030A0"/>
                </a:solidFill>
                <a:latin typeface="Athelas" panose="02000503000000020003" pitchFamily="2" charset="77"/>
              </a:rPr>
              <a:t>Practice #4 - Fostering Purpose &amp; Meaning </a:t>
            </a:r>
            <a:endParaRPr lang="en-CA" sz="3200" b="1" dirty="0">
              <a:solidFill>
                <a:srgbClr val="7030A0"/>
              </a:solidFill>
              <a:latin typeface="Athelas" panose="02000503000000020003" pitchFamily="2" charset="77"/>
            </a:endParaRPr>
          </a:p>
        </p:txBody>
      </p:sp>
      <p:sp>
        <p:nvSpPr>
          <p:cNvPr id="9" name="TextBox 8">
            <a:extLst>
              <a:ext uri="{FF2B5EF4-FFF2-40B4-BE49-F238E27FC236}">
                <a16:creationId xmlns:a16="http://schemas.microsoft.com/office/drawing/2014/main" id="{DD187A7F-2FF4-955B-7EC3-F335B6E112DE}"/>
              </a:ext>
            </a:extLst>
          </p:cNvPr>
          <p:cNvSpPr txBox="1"/>
          <p:nvPr/>
        </p:nvSpPr>
        <p:spPr>
          <a:xfrm>
            <a:off x="515635" y="1041023"/>
            <a:ext cx="6029324" cy="5816977"/>
          </a:xfrm>
          <a:prstGeom prst="rect">
            <a:avLst/>
          </a:prstGeom>
          <a:noFill/>
        </p:spPr>
        <p:txBody>
          <a:bodyPr wrap="square">
            <a:spAutoFit/>
          </a:bodyPr>
          <a:lstStyle/>
          <a:p>
            <a:pPr marL="342900" indent="-342900">
              <a:spcAft>
                <a:spcPts val="750"/>
              </a:spcAft>
              <a:buFont typeface="+mj-lt"/>
              <a:buAutoNum type="arabicPeriod"/>
            </a:pPr>
            <a:r>
              <a:rPr lang="en-GB" sz="2200" dirty="0">
                <a:solidFill>
                  <a:srgbClr val="3B3B3B"/>
                </a:solidFill>
                <a:latin typeface="Athelas" panose="02000503000000020003"/>
              </a:rPr>
              <a:t>Whether you are a life or executive coach, supporting clients to create and connect to their life purpose, beliefs, values and goals will add huge value to your coaching. </a:t>
            </a:r>
          </a:p>
          <a:p>
            <a:pPr marL="342900" indent="-342900">
              <a:spcAft>
                <a:spcPts val="750"/>
              </a:spcAft>
              <a:buFont typeface="+mj-lt"/>
              <a:buAutoNum type="arabicPeriod"/>
            </a:pPr>
            <a:r>
              <a:rPr lang="en-GB" sz="2200" dirty="0">
                <a:solidFill>
                  <a:srgbClr val="3B3B3B"/>
                </a:solidFill>
                <a:latin typeface="Athelas" panose="02000503000000020003"/>
              </a:rPr>
              <a:t>How often are you inquiring into how the person you are coaching is aligning to their personal and/or organization’s Purpose, Goals, Beliefs and Values?</a:t>
            </a:r>
          </a:p>
          <a:p>
            <a:pPr marL="342900" indent="-342900">
              <a:spcAft>
                <a:spcPts val="750"/>
              </a:spcAft>
              <a:buFont typeface="+mj-lt"/>
              <a:buAutoNum type="arabicPeriod"/>
            </a:pPr>
            <a:r>
              <a:rPr lang="en-GB" sz="2200" dirty="0">
                <a:solidFill>
                  <a:srgbClr val="3B3B3B"/>
                </a:solidFill>
                <a:latin typeface="Athelas" panose="02000503000000020003"/>
              </a:rPr>
              <a:t>How strongly are you supporting your client to articulate out loud their purpose as a leader? How are you supporting them to define their leadership brand? </a:t>
            </a:r>
          </a:p>
          <a:p>
            <a:pPr marL="342900" indent="-342900">
              <a:spcAft>
                <a:spcPts val="750"/>
              </a:spcAft>
              <a:buFont typeface="+mj-lt"/>
              <a:buAutoNum type="arabicPeriod"/>
            </a:pPr>
            <a:r>
              <a:rPr lang="en-GB" sz="2200" dirty="0">
                <a:solidFill>
                  <a:srgbClr val="3B3B3B"/>
                </a:solidFill>
                <a:latin typeface="Athelas" panose="02000503000000020003"/>
              </a:rPr>
              <a:t>The more defined a leader can be about their purpose, values and motivations – the  more their strengths will shine and they feel they belong to the organization and/or community.</a:t>
            </a:r>
          </a:p>
        </p:txBody>
      </p:sp>
      <p:pic>
        <p:nvPicPr>
          <p:cNvPr id="10" name="Picture 9">
            <a:extLst>
              <a:ext uri="{FF2B5EF4-FFF2-40B4-BE49-F238E27FC236}">
                <a16:creationId xmlns:a16="http://schemas.microsoft.com/office/drawing/2014/main" id="{F9B649AF-0EE9-47E7-ED78-640F14D8636F}"/>
              </a:ext>
            </a:extLst>
          </p:cNvPr>
          <p:cNvPicPr>
            <a:picLocks noChangeAspect="1"/>
          </p:cNvPicPr>
          <p:nvPr/>
        </p:nvPicPr>
        <p:blipFill>
          <a:blip r:embed="rId2"/>
          <a:stretch>
            <a:fillRect/>
          </a:stretch>
        </p:blipFill>
        <p:spPr>
          <a:xfrm>
            <a:off x="7034111" y="1078075"/>
            <a:ext cx="1713643" cy="2579565"/>
          </a:xfrm>
          <a:prstGeom prst="rect">
            <a:avLst/>
          </a:prstGeom>
          <a:ln>
            <a:noFill/>
          </a:ln>
          <a:effectLst>
            <a:softEdge rad="112500"/>
          </a:effectLst>
        </p:spPr>
      </p:pic>
      <p:sp>
        <p:nvSpPr>
          <p:cNvPr id="3" name="TextBox 2">
            <a:extLst>
              <a:ext uri="{FF2B5EF4-FFF2-40B4-BE49-F238E27FC236}">
                <a16:creationId xmlns:a16="http://schemas.microsoft.com/office/drawing/2014/main" id="{CDC2582F-564A-334D-AEDC-2FBC8B936561}"/>
              </a:ext>
            </a:extLst>
          </p:cNvPr>
          <p:cNvSpPr txBox="1"/>
          <p:nvPr/>
        </p:nvSpPr>
        <p:spPr>
          <a:xfrm>
            <a:off x="6228184" y="6447807"/>
            <a:ext cx="3089660" cy="300082"/>
          </a:xfrm>
          <a:prstGeom prst="rect">
            <a:avLst/>
          </a:prstGeom>
          <a:noFill/>
        </p:spPr>
        <p:txBody>
          <a:bodyPr wrap="square" rtlCol="0">
            <a:spAutoFit/>
          </a:bodyPr>
          <a:lstStyle/>
          <a:p>
            <a:r>
              <a:rPr lang="en-US" sz="1350" i="1" dirty="0"/>
              <a:t>Source: Centre for Creative Leadership </a:t>
            </a:r>
            <a:endParaRPr lang="en-CA" sz="1350" i="1" dirty="0"/>
          </a:p>
        </p:txBody>
      </p:sp>
      <p:sp>
        <p:nvSpPr>
          <p:cNvPr id="6" name="TextBox 5">
            <a:extLst>
              <a:ext uri="{FF2B5EF4-FFF2-40B4-BE49-F238E27FC236}">
                <a16:creationId xmlns:a16="http://schemas.microsoft.com/office/drawing/2014/main" id="{F6D34BBB-32E8-5AEB-57BB-183F99CD17E7}"/>
              </a:ext>
            </a:extLst>
          </p:cNvPr>
          <p:cNvSpPr txBox="1"/>
          <p:nvPr/>
        </p:nvSpPr>
        <p:spPr>
          <a:xfrm>
            <a:off x="6994029" y="3754986"/>
            <a:ext cx="1874744" cy="2585323"/>
          </a:xfrm>
          <a:prstGeom prst="rect">
            <a:avLst/>
          </a:prstGeom>
          <a:solidFill>
            <a:schemeClr val="accent1">
              <a:lumMod val="20000"/>
              <a:lumOff val="80000"/>
            </a:schemeClr>
          </a:solidFill>
        </p:spPr>
        <p:txBody>
          <a:bodyPr wrap="square" rtlCol="0">
            <a:spAutoFit/>
          </a:bodyPr>
          <a:lstStyle/>
          <a:p>
            <a:r>
              <a:rPr lang="en-US" dirty="0">
                <a:latin typeface="Arial" panose="020B0604020202020204" pitchFamily="34" charset="0"/>
                <a:cs typeface="Arial" panose="020B0604020202020204" pitchFamily="34" charset="0"/>
              </a:rPr>
              <a:t>Our motivations are the anchors to our </a:t>
            </a:r>
            <a:r>
              <a:rPr lang="en-US" dirty="0" err="1">
                <a:latin typeface="Arial" panose="020B0604020202020204" pitchFamily="34" charset="0"/>
                <a:cs typeface="Arial" panose="020B0604020202020204" pitchFamily="34" charset="0"/>
              </a:rPr>
              <a:t>behaviours</a:t>
            </a:r>
            <a:r>
              <a:rPr lang="en-US" dirty="0">
                <a:latin typeface="Arial" panose="020B0604020202020204" pitchFamily="34" charset="0"/>
                <a:cs typeface="Arial" panose="020B0604020202020204" pitchFamily="34" charset="0"/>
              </a:rPr>
              <a:t>. The clearer we are about our motivations the more our strengths shine </a:t>
            </a:r>
          </a:p>
        </p:txBody>
      </p:sp>
    </p:spTree>
    <p:extLst>
      <p:ext uri="{BB962C8B-B14F-4D97-AF65-F5344CB8AC3E}">
        <p14:creationId xmlns:p14="http://schemas.microsoft.com/office/powerpoint/2010/main" val="1764233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6640" y="-68036"/>
            <a:ext cx="8229600" cy="1143000"/>
          </a:xfrm>
        </p:spPr>
        <p:txBody>
          <a:bodyPr>
            <a:normAutofit/>
          </a:bodyPr>
          <a:lstStyle/>
          <a:p>
            <a:pPr algn="l"/>
            <a:r>
              <a:rPr lang="en-CA" sz="3600" b="1" dirty="0">
                <a:solidFill>
                  <a:srgbClr val="7030A0"/>
                </a:solidFill>
              </a:rPr>
              <a:t>Webinar Outcomes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6383" y="6067876"/>
            <a:ext cx="508097" cy="653268"/>
          </a:xfrm>
          <a:prstGeom prst="rect">
            <a:avLst/>
          </a:prstGeom>
        </p:spPr>
      </p:pic>
      <p:sp>
        <p:nvSpPr>
          <p:cNvPr id="5" name="TextBox 4">
            <a:extLst>
              <a:ext uri="{FF2B5EF4-FFF2-40B4-BE49-F238E27FC236}">
                <a16:creationId xmlns:a16="http://schemas.microsoft.com/office/drawing/2014/main" id="{8D5F8C72-8892-AB09-7215-7075BDF79AAA}"/>
              </a:ext>
            </a:extLst>
          </p:cNvPr>
          <p:cNvSpPr txBox="1"/>
          <p:nvPr/>
        </p:nvSpPr>
        <p:spPr>
          <a:xfrm>
            <a:off x="611560" y="1340768"/>
            <a:ext cx="7776864" cy="5016758"/>
          </a:xfrm>
          <a:prstGeom prst="rect">
            <a:avLst/>
          </a:prstGeom>
          <a:noFill/>
          <a:ln w="28575">
            <a:solidFill>
              <a:srgbClr val="7030A0"/>
            </a:solidFill>
          </a:ln>
        </p:spPr>
        <p:txBody>
          <a:bodyPr wrap="square" rtlCol="0">
            <a:spAutoFit/>
          </a:bodyPr>
          <a:lstStyle/>
          <a:p>
            <a:pPr marL="342900" indent="-342900">
              <a:spcAft>
                <a:spcPts val="1500"/>
              </a:spcAft>
              <a:buFont typeface="+mj-lt"/>
              <a:buAutoNum type="arabicPeriod"/>
            </a:pPr>
            <a:r>
              <a:rPr lang="en-CA" sz="2800" dirty="0">
                <a:latin typeface="Bahnschrift Light" panose="020B0502040204020203" pitchFamily="34" charset="0"/>
              </a:rPr>
              <a:t>Understand the neuroscience behind stress responses</a:t>
            </a:r>
          </a:p>
          <a:p>
            <a:pPr marL="342900" indent="-342900">
              <a:spcAft>
                <a:spcPts val="1500"/>
              </a:spcAft>
              <a:buFont typeface="+mj-lt"/>
              <a:buAutoNum type="arabicPeriod"/>
            </a:pPr>
            <a:r>
              <a:rPr lang="en-CA" sz="2800" dirty="0">
                <a:latin typeface="Bahnschrift Light" panose="020B0502040204020203" pitchFamily="34" charset="0"/>
              </a:rPr>
              <a:t>Introduce the PERMA-V model highlighting pathways to flourishing</a:t>
            </a:r>
          </a:p>
          <a:p>
            <a:pPr marL="342900" indent="-342900">
              <a:spcAft>
                <a:spcPts val="1500"/>
              </a:spcAft>
              <a:buFont typeface="+mj-lt"/>
              <a:buAutoNum type="arabicPeriod"/>
            </a:pPr>
            <a:r>
              <a:rPr lang="en-CA" sz="2800" dirty="0">
                <a:latin typeface="Bahnschrift Light" panose="020B0502040204020203" pitchFamily="34" charset="0"/>
              </a:rPr>
              <a:t>Learn some evidence-based practices that can support your coaching clients in difficult times </a:t>
            </a:r>
          </a:p>
          <a:p>
            <a:pPr marL="342900" indent="-342900">
              <a:spcAft>
                <a:spcPts val="1500"/>
              </a:spcAft>
              <a:buFont typeface="+mj-lt"/>
              <a:buAutoNum type="arabicPeriod"/>
            </a:pPr>
            <a:r>
              <a:rPr lang="en-CA" sz="2800" dirty="0">
                <a:latin typeface="Bahnschrift Light" panose="020B0502040204020203" pitchFamily="34" charset="0"/>
              </a:rPr>
              <a:t>Become more aware of how to bring positive psychology tools into your coaching practice</a:t>
            </a:r>
          </a:p>
          <a:p>
            <a:endParaRPr lang="en-US" dirty="0"/>
          </a:p>
        </p:txBody>
      </p:sp>
    </p:spTree>
    <p:extLst>
      <p:ext uri="{BB962C8B-B14F-4D97-AF65-F5344CB8AC3E}">
        <p14:creationId xmlns:p14="http://schemas.microsoft.com/office/powerpoint/2010/main" val="1070657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98BC-93C5-4EC7-827B-12E78766E5AB}"/>
              </a:ext>
            </a:extLst>
          </p:cNvPr>
          <p:cNvSpPr>
            <a:spLocks noGrp="1"/>
          </p:cNvSpPr>
          <p:nvPr>
            <p:ph type="title"/>
          </p:nvPr>
        </p:nvSpPr>
        <p:spPr>
          <a:xfrm>
            <a:off x="484880" y="0"/>
            <a:ext cx="8229600" cy="1143000"/>
          </a:xfrm>
        </p:spPr>
        <p:txBody>
          <a:bodyPr>
            <a:normAutofit/>
          </a:bodyPr>
          <a:lstStyle/>
          <a:p>
            <a:pPr algn="l"/>
            <a:r>
              <a:rPr lang="en-US" sz="4000" b="1" dirty="0">
                <a:solidFill>
                  <a:srgbClr val="7030A0"/>
                </a:solidFill>
              </a:rPr>
              <a:t>Practice #5 - Acknowledgement</a:t>
            </a:r>
            <a:endParaRPr lang="en-CA" sz="4000" b="1" dirty="0">
              <a:solidFill>
                <a:srgbClr val="7030A0"/>
              </a:solidFill>
            </a:endParaRPr>
          </a:p>
        </p:txBody>
      </p:sp>
      <p:sp>
        <p:nvSpPr>
          <p:cNvPr id="3" name="TextBox 2">
            <a:extLst>
              <a:ext uri="{FF2B5EF4-FFF2-40B4-BE49-F238E27FC236}">
                <a16:creationId xmlns:a16="http://schemas.microsoft.com/office/drawing/2014/main" id="{139F00B5-80AA-4973-9D3B-DF734A4272A8}"/>
              </a:ext>
            </a:extLst>
          </p:cNvPr>
          <p:cNvSpPr txBox="1"/>
          <p:nvPr/>
        </p:nvSpPr>
        <p:spPr>
          <a:xfrm>
            <a:off x="449897" y="1412776"/>
            <a:ext cx="8208912" cy="6555641"/>
          </a:xfrm>
          <a:prstGeom prst="rect">
            <a:avLst/>
          </a:prstGeom>
          <a:noFill/>
        </p:spPr>
        <p:txBody>
          <a:bodyPr wrap="square" rtlCol="0">
            <a:spAutoFit/>
          </a:bodyPr>
          <a:lstStyle/>
          <a:p>
            <a:pPr marL="457200" indent="-457200">
              <a:buFont typeface="Arial" panose="020B0604020202020204" pitchFamily="34" charset="0"/>
              <a:buChar char="•"/>
            </a:pPr>
            <a:r>
              <a:rPr lang="en-US" sz="2200" dirty="0"/>
              <a:t>Acknowledgement builds positivity, confidence and delivers feel good chemicals (dopamine) to the brain.  </a:t>
            </a:r>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r>
              <a:rPr lang="en-US" sz="2200" dirty="0"/>
              <a:t>People need feedback. They need acknowledgement of what we see in them. Even if they think they don’t need it – they will have a brain benefit from the feedback. The more specific, the better the impact on future </a:t>
            </a:r>
            <a:r>
              <a:rPr lang="en-US" sz="2200" dirty="0" err="1"/>
              <a:t>behaviours</a:t>
            </a:r>
            <a:r>
              <a:rPr lang="en-US" sz="2200" dirty="0"/>
              <a:t>.</a:t>
            </a:r>
          </a:p>
          <a:p>
            <a:pPr marL="457200" indent="-457200">
              <a:buFont typeface="Arial" panose="020B0604020202020204" pitchFamily="34" charset="0"/>
              <a:buChar char="•"/>
            </a:pPr>
            <a:endParaRPr lang="en-US" sz="2200" dirty="0"/>
          </a:p>
          <a:p>
            <a:pPr marL="457200" indent="-457200">
              <a:buFont typeface="Arial" panose="020B0604020202020204" pitchFamily="34" charset="0"/>
              <a:buChar char="•"/>
            </a:pPr>
            <a:r>
              <a:rPr lang="en-US" sz="2200" dirty="0"/>
              <a:t>It’s critical for coaches to acknowledge what they see in their clients – their strengths, characteristics, qualities, achievements, successes, goals, progress. Especially in times of overwhelm when individuals may doubt themselves and their abilities. Imposter Syndrome seems to be a more common belief amongst leaders. They do not feel equipped to handle the world’s uncertainty.</a:t>
            </a:r>
          </a:p>
          <a:p>
            <a:endParaRPr lang="en-US" sz="2200" dirty="0"/>
          </a:p>
          <a:p>
            <a:pPr marL="457200" indent="-457200">
              <a:buFont typeface="Arial" panose="020B0604020202020204" pitchFamily="34" charset="0"/>
              <a:buChar char="•"/>
            </a:pPr>
            <a:r>
              <a:rPr lang="en-US" sz="2200" dirty="0"/>
              <a:t>Acknowledge often in coaching sessions.  </a:t>
            </a:r>
          </a:p>
          <a:p>
            <a:pPr marL="457200" indent="-457200">
              <a:buFont typeface="Arial" panose="020B0604020202020204" pitchFamily="34" charset="0"/>
              <a:buChar char="•"/>
            </a:pPr>
            <a:endParaRPr lang="en-US" sz="2200" dirty="0"/>
          </a:p>
          <a:p>
            <a:endParaRPr lang="en-US" sz="2800" dirty="0"/>
          </a:p>
          <a:p>
            <a:endParaRPr lang="en-CA" dirty="0"/>
          </a:p>
        </p:txBody>
      </p:sp>
      <p:pic>
        <p:nvPicPr>
          <p:cNvPr id="4" name="Picture 3">
            <a:extLst>
              <a:ext uri="{FF2B5EF4-FFF2-40B4-BE49-F238E27FC236}">
                <a16:creationId xmlns:a16="http://schemas.microsoft.com/office/drawing/2014/main" id="{A4FBE7EF-BF39-4092-B1CA-21A3103726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06383" y="6067876"/>
            <a:ext cx="508097" cy="653268"/>
          </a:xfrm>
          <a:prstGeom prst="rect">
            <a:avLst/>
          </a:prstGeom>
        </p:spPr>
      </p:pic>
      <p:cxnSp>
        <p:nvCxnSpPr>
          <p:cNvPr id="5" name="Straight Connector 4">
            <a:extLst>
              <a:ext uri="{FF2B5EF4-FFF2-40B4-BE49-F238E27FC236}">
                <a16:creationId xmlns:a16="http://schemas.microsoft.com/office/drawing/2014/main" id="{71977AB4-4A8E-3D55-F4DA-33562CF607E9}"/>
              </a:ext>
            </a:extLst>
          </p:cNvPr>
          <p:cNvCxnSpPr/>
          <p:nvPr/>
        </p:nvCxnSpPr>
        <p:spPr>
          <a:xfrm>
            <a:off x="648275" y="1143000"/>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3977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D217D5-9B71-B01A-E785-36F95F8835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8F13429-3BFE-D073-89D8-9FDCC32294E3}"/>
              </a:ext>
            </a:extLst>
          </p:cNvPr>
          <p:cNvSpPr>
            <a:spLocks noGrp="1"/>
          </p:cNvSpPr>
          <p:nvPr>
            <p:ph type="title"/>
          </p:nvPr>
        </p:nvSpPr>
        <p:spPr>
          <a:xfrm>
            <a:off x="402838" y="116632"/>
            <a:ext cx="8229600" cy="936104"/>
          </a:xfrm>
        </p:spPr>
        <p:txBody>
          <a:bodyPr>
            <a:noAutofit/>
          </a:bodyPr>
          <a:lstStyle/>
          <a:p>
            <a:pPr algn="l"/>
            <a:r>
              <a:rPr lang="en-US" sz="3600" b="1" dirty="0">
                <a:solidFill>
                  <a:srgbClr val="7030A0"/>
                </a:solidFill>
              </a:rPr>
              <a:t>In Summary…</a:t>
            </a:r>
          </a:p>
        </p:txBody>
      </p:sp>
      <p:sp>
        <p:nvSpPr>
          <p:cNvPr id="3" name="TextBox 2">
            <a:extLst>
              <a:ext uri="{FF2B5EF4-FFF2-40B4-BE49-F238E27FC236}">
                <a16:creationId xmlns:a16="http://schemas.microsoft.com/office/drawing/2014/main" id="{82093DD8-F863-2289-BEC4-DA0CF2FFFE2F}"/>
              </a:ext>
            </a:extLst>
          </p:cNvPr>
          <p:cNvSpPr txBox="1"/>
          <p:nvPr/>
        </p:nvSpPr>
        <p:spPr>
          <a:xfrm>
            <a:off x="355982" y="1340768"/>
            <a:ext cx="8276456" cy="5427127"/>
          </a:xfrm>
          <a:prstGeom prst="rect">
            <a:avLst/>
          </a:prstGeom>
          <a:noFill/>
        </p:spPr>
        <p:txBody>
          <a:bodyPr wrap="square" rtlCol="0">
            <a:spAutoFit/>
          </a:bodyPr>
          <a:lstStyle/>
          <a:p>
            <a:r>
              <a:rPr lang="en-US" sz="2000" dirty="0">
                <a:latin typeface="Bahnschrift Light" panose="020B0502040204020203" pitchFamily="34" charset="0"/>
              </a:rPr>
              <a:t>Your clients may be in a state of overwhelm or uncertainty.</a:t>
            </a:r>
          </a:p>
          <a:p>
            <a:endParaRPr lang="en-US" sz="2000" dirty="0">
              <a:latin typeface="Bahnschrift Light" panose="020B0502040204020203" pitchFamily="34" charset="0"/>
            </a:endParaRPr>
          </a:p>
          <a:p>
            <a:r>
              <a:rPr lang="en-US" sz="2000" b="1" dirty="0">
                <a:latin typeface="Bahnschrift Light" panose="020B0502040204020203" pitchFamily="34" charset="0"/>
              </a:rPr>
              <a:t>How do we need to show up or be? </a:t>
            </a:r>
          </a:p>
          <a:p>
            <a:endParaRPr lang="en-US" sz="2000" b="1" dirty="0">
              <a:latin typeface="Bahnschrift Light" panose="020B0502040204020203" pitchFamily="34" charset="0"/>
            </a:endParaRPr>
          </a:p>
          <a:p>
            <a:r>
              <a:rPr lang="en-US" sz="2000" b="1" dirty="0">
                <a:latin typeface="Bahnschrift Light" panose="020B0502040204020203" pitchFamily="34" charset="0"/>
              </a:rPr>
              <a:t>Give Intention and Attention to…..</a:t>
            </a:r>
          </a:p>
          <a:p>
            <a:endParaRPr lang="en-US" sz="2000" b="1" dirty="0">
              <a:latin typeface="Bahnschrift Light" panose="020B0502040204020203" pitchFamily="34" charset="0"/>
            </a:endParaRPr>
          </a:p>
          <a:p>
            <a:pPr marL="457200" indent="-457200">
              <a:spcAft>
                <a:spcPts val="800"/>
              </a:spcAft>
              <a:buFont typeface="+mj-lt"/>
              <a:buAutoNum type="arabicPeriod"/>
            </a:pPr>
            <a:r>
              <a:rPr lang="en-US" sz="2000" b="1" dirty="0" err="1">
                <a:solidFill>
                  <a:srgbClr val="7030A0"/>
                </a:solidFill>
                <a:latin typeface="Bahnschrift Light" panose="020B0502040204020203" pitchFamily="34" charset="0"/>
              </a:rPr>
              <a:t>Centred</a:t>
            </a:r>
            <a:r>
              <a:rPr lang="en-US" sz="2000" b="1" dirty="0">
                <a:solidFill>
                  <a:srgbClr val="7030A0"/>
                </a:solidFill>
                <a:latin typeface="Bahnschrift Light" panose="020B0502040204020203" pitchFamily="34" charset="0"/>
              </a:rPr>
              <a:t> Presence – </a:t>
            </a:r>
            <a:r>
              <a:rPr lang="en-US" sz="2000" dirty="0">
                <a:latin typeface="Bahnschrift Light" panose="020B0502040204020203" pitchFamily="34" charset="0"/>
              </a:rPr>
              <a:t>are you listening, focused, not distracted?</a:t>
            </a:r>
          </a:p>
          <a:p>
            <a:pPr marL="457200" indent="-457200">
              <a:spcAft>
                <a:spcPts val="800"/>
              </a:spcAft>
              <a:buFont typeface="+mj-lt"/>
              <a:buAutoNum type="arabicPeriod"/>
            </a:pPr>
            <a:r>
              <a:rPr lang="en-US" sz="2000" b="1" dirty="0">
                <a:solidFill>
                  <a:srgbClr val="7030A0"/>
                </a:solidFill>
                <a:latin typeface="Bahnschrift Light" panose="020B0502040204020203" pitchFamily="34" charset="0"/>
              </a:rPr>
              <a:t>Radical Listening – </a:t>
            </a:r>
            <a:r>
              <a:rPr lang="en-US" sz="2000" dirty="0">
                <a:latin typeface="Bahnschrift Light" panose="020B0502040204020203" pitchFamily="34" charset="0"/>
              </a:rPr>
              <a:t>are you listening for emotion, self-judgement, negative expressions of thoughts, not just what is said?</a:t>
            </a:r>
          </a:p>
          <a:p>
            <a:pPr marL="457200" indent="-457200">
              <a:spcAft>
                <a:spcPts val="800"/>
              </a:spcAft>
              <a:buFont typeface="+mj-lt"/>
              <a:buAutoNum type="arabicPeriod"/>
            </a:pPr>
            <a:r>
              <a:rPr lang="en-US" sz="2000" b="1" dirty="0">
                <a:solidFill>
                  <a:srgbClr val="7030A0"/>
                </a:solidFill>
                <a:latin typeface="Bahnschrift Light" panose="020B0502040204020203" pitchFamily="34" charset="0"/>
              </a:rPr>
              <a:t>Reframing Beliefs &amp; Thoughts – </a:t>
            </a:r>
            <a:r>
              <a:rPr lang="en-US" sz="2000" dirty="0">
                <a:latin typeface="Bahnschrift Light" panose="020B0502040204020203" pitchFamily="34" charset="0"/>
              </a:rPr>
              <a:t>are you supporting your clients to reframe mindsets &amp; perspectives which might not be helpful?</a:t>
            </a:r>
          </a:p>
          <a:p>
            <a:pPr marL="457200" indent="-457200">
              <a:spcAft>
                <a:spcPts val="800"/>
              </a:spcAft>
              <a:buFont typeface="+mj-lt"/>
              <a:buAutoNum type="arabicPeriod"/>
            </a:pPr>
            <a:r>
              <a:rPr lang="en-US" sz="2000" b="1" dirty="0">
                <a:solidFill>
                  <a:srgbClr val="7030A0"/>
                </a:solidFill>
                <a:latin typeface="Bahnschrift Light" panose="020B0502040204020203" pitchFamily="34" charset="0"/>
              </a:rPr>
              <a:t>Specific Acknowledgement – </a:t>
            </a:r>
            <a:r>
              <a:rPr lang="en-US" sz="2000" dirty="0">
                <a:latin typeface="Bahnschrift Light" panose="020B0502040204020203" pitchFamily="34" charset="0"/>
              </a:rPr>
              <a:t>are you acknowledging the hard work &amp; progress your clients are making? </a:t>
            </a:r>
            <a:r>
              <a:rPr lang="en-US" sz="2000" b="1" dirty="0">
                <a:latin typeface="Bahnschrift Light" panose="020B0502040204020203" pitchFamily="34" charset="0"/>
              </a:rPr>
              <a:t>Not just once, but often.</a:t>
            </a:r>
          </a:p>
          <a:p>
            <a:pPr marL="457200" indent="-457200">
              <a:spcAft>
                <a:spcPts val="800"/>
              </a:spcAft>
              <a:buFont typeface="+mj-lt"/>
              <a:buAutoNum type="arabicPeriod"/>
            </a:pPr>
            <a:r>
              <a:rPr lang="en-US" sz="2000" b="1" dirty="0">
                <a:solidFill>
                  <a:srgbClr val="7030A0"/>
                </a:solidFill>
                <a:latin typeface="Bahnschrift Light" panose="020B0502040204020203" pitchFamily="34" charset="0"/>
              </a:rPr>
              <a:t>Sharing resources and tools – </a:t>
            </a:r>
            <a:r>
              <a:rPr lang="en-US" sz="2000" dirty="0">
                <a:latin typeface="Bahnschrift Light" panose="020B0502040204020203" pitchFamily="34" charset="0"/>
              </a:rPr>
              <a:t>are you a conduit to tools and resources that can support busting stress and building capacity &amp; competence? </a:t>
            </a:r>
            <a:r>
              <a:rPr lang="en-US" sz="2000" b="1" dirty="0">
                <a:latin typeface="Bahnschrift Light" panose="020B0502040204020203" pitchFamily="34" charset="0"/>
              </a:rPr>
              <a:t>(e.g. Gratitude, Affirmations, Purpose Definition)</a:t>
            </a:r>
          </a:p>
        </p:txBody>
      </p:sp>
      <p:cxnSp>
        <p:nvCxnSpPr>
          <p:cNvPr id="4" name="Straight Connector 3">
            <a:extLst>
              <a:ext uri="{FF2B5EF4-FFF2-40B4-BE49-F238E27FC236}">
                <a16:creationId xmlns:a16="http://schemas.microsoft.com/office/drawing/2014/main" id="{5C5E086A-E1E3-2201-F15C-AB803F293582}"/>
              </a:ext>
            </a:extLst>
          </p:cNvPr>
          <p:cNvCxnSpPr/>
          <p:nvPr/>
        </p:nvCxnSpPr>
        <p:spPr>
          <a:xfrm>
            <a:off x="402838" y="1052736"/>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40ADA50-460C-0ADD-74B5-FD6D922A73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10602854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376" y="0"/>
            <a:ext cx="8147248" cy="1556792"/>
          </a:xfrm>
        </p:spPr>
        <p:txBody>
          <a:bodyPr>
            <a:normAutofit fontScale="90000"/>
          </a:bodyPr>
          <a:lstStyle/>
          <a:p>
            <a:pPr algn="l"/>
            <a:br>
              <a:rPr lang="en-CA" sz="4000" b="1" dirty="0">
                <a:solidFill>
                  <a:srgbClr val="7030A0"/>
                </a:solidFill>
              </a:rPr>
            </a:br>
            <a:r>
              <a:rPr lang="en-CA" sz="4000" b="1" dirty="0">
                <a:solidFill>
                  <a:srgbClr val="7030A0"/>
                </a:solidFill>
              </a:rPr>
              <a:t>Closing Reflection</a:t>
            </a:r>
            <a:br>
              <a:rPr lang="en-CA" sz="4000" b="1" dirty="0">
                <a:solidFill>
                  <a:srgbClr val="7030A0"/>
                </a:solidFill>
              </a:rPr>
            </a:br>
            <a:br>
              <a:rPr lang="en-CA" sz="4000" b="1" dirty="0">
                <a:solidFill>
                  <a:srgbClr val="7030A0"/>
                </a:solidFill>
              </a:rPr>
            </a:br>
            <a:endParaRPr lang="en-CA" sz="4000" b="1" dirty="0">
              <a:solidFill>
                <a:srgbClr val="7030A0"/>
              </a:solidFill>
            </a:endParaRPr>
          </a:p>
        </p:txBody>
      </p:sp>
      <p:sp>
        <p:nvSpPr>
          <p:cNvPr id="3" name="TextBox 2"/>
          <p:cNvSpPr txBox="1"/>
          <p:nvPr/>
        </p:nvSpPr>
        <p:spPr>
          <a:xfrm>
            <a:off x="500936" y="1765240"/>
            <a:ext cx="7776864" cy="4308872"/>
          </a:xfrm>
          <a:prstGeom prst="rect">
            <a:avLst/>
          </a:prstGeom>
          <a:solidFill>
            <a:schemeClr val="accent4">
              <a:lumMod val="20000"/>
              <a:lumOff val="80000"/>
            </a:schemeClr>
          </a:solidFill>
          <a:ln w="28575">
            <a:solidFill>
              <a:schemeClr val="tx1"/>
            </a:solidFill>
          </a:ln>
        </p:spPr>
        <p:txBody>
          <a:bodyPr wrap="square" rtlCol="0">
            <a:spAutoFit/>
          </a:bodyPr>
          <a:lstStyle/>
          <a:p>
            <a:endParaRPr lang="en-CA" dirty="0"/>
          </a:p>
          <a:p>
            <a:pPr marL="342900" indent="-342900">
              <a:buFont typeface="+mj-lt"/>
              <a:buAutoNum type="arabicPeriod"/>
            </a:pPr>
            <a:r>
              <a:rPr lang="en-CA" sz="2400" dirty="0">
                <a:latin typeface="Bahnschrift Light" panose="020B0502040204020203" pitchFamily="34" charset="0"/>
              </a:rPr>
              <a:t>What’s a takeaway or insight for you?</a:t>
            </a:r>
          </a:p>
          <a:p>
            <a:pPr marL="342900" indent="-342900">
              <a:buFont typeface="+mj-lt"/>
              <a:buAutoNum type="arabicPeriod"/>
            </a:pPr>
            <a:endParaRPr lang="en-CA" sz="2400" dirty="0">
              <a:latin typeface="Bahnschrift Light" panose="020B0502040204020203" pitchFamily="34" charset="0"/>
            </a:endParaRPr>
          </a:p>
          <a:p>
            <a:pPr marL="342900" indent="-342900">
              <a:buFont typeface="+mj-lt"/>
              <a:buAutoNum type="arabicPeriod"/>
            </a:pPr>
            <a:r>
              <a:rPr lang="en-CA" sz="2400" dirty="0">
                <a:latin typeface="Bahnschrift Light" panose="020B0502040204020203" pitchFamily="34" charset="0"/>
              </a:rPr>
              <a:t>What is something you might try that is different for you?</a:t>
            </a:r>
          </a:p>
          <a:p>
            <a:pPr marL="342900" indent="-342900">
              <a:buFont typeface="+mj-lt"/>
              <a:buAutoNum type="arabicPeriod"/>
            </a:pPr>
            <a:endParaRPr lang="en-CA" sz="2400" dirty="0">
              <a:latin typeface="Bahnschrift Light" panose="020B0502040204020203" pitchFamily="34" charset="0"/>
            </a:endParaRPr>
          </a:p>
          <a:p>
            <a:pPr marL="342900" indent="-342900">
              <a:buFont typeface="+mj-lt"/>
              <a:buAutoNum type="arabicPeriod"/>
            </a:pPr>
            <a:r>
              <a:rPr lang="en-CA" sz="2400" dirty="0">
                <a:latin typeface="Bahnschrift Light" panose="020B0502040204020203" pitchFamily="34" charset="0"/>
              </a:rPr>
              <a:t>On a piece of paper draw a symbol, or write a 4-word mantra to remind you of how you want to show up for your clients right now. </a:t>
            </a:r>
          </a:p>
          <a:p>
            <a:endParaRPr lang="en-CA" sz="3200" dirty="0"/>
          </a:p>
          <a:p>
            <a:endParaRPr lang="en-CA" sz="32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cxnSp>
        <p:nvCxnSpPr>
          <p:cNvPr id="5" name="Straight Connector 4">
            <a:extLst>
              <a:ext uri="{FF2B5EF4-FFF2-40B4-BE49-F238E27FC236}">
                <a16:creationId xmlns:a16="http://schemas.microsoft.com/office/drawing/2014/main" id="{B1BFB857-81C7-9E89-9369-D5B59848A3F1}"/>
              </a:ext>
            </a:extLst>
          </p:cNvPr>
          <p:cNvCxnSpPr/>
          <p:nvPr/>
        </p:nvCxnSpPr>
        <p:spPr>
          <a:xfrm>
            <a:off x="498376" y="1124744"/>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A2BA9D2-ADB7-D7E5-C1C2-8225ADCA4D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44208" y="1220125"/>
            <a:ext cx="2399736" cy="1732310"/>
          </a:xfrm>
          <a:prstGeom prst="rect">
            <a:avLst/>
          </a:prstGeom>
          <a:ln>
            <a:noFill/>
          </a:ln>
          <a:effectLst>
            <a:softEdge rad="112500"/>
          </a:effectLst>
        </p:spPr>
      </p:pic>
    </p:spTree>
    <p:extLst>
      <p:ext uri="{BB962C8B-B14F-4D97-AF65-F5344CB8AC3E}">
        <p14:creationId xmlns:p14="http://schemas.microsoft.com/office/powerpoint/2010/main" val="865169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81128"/>
            <a:ext cx="8229600" cy="2016224"/>
          </a:xfrm>
        </p:spPr>
        <p:txBody>
          <a:bodyPr>
            <a:normAutofit fontScale="90000"/>
          </a:bodyPr>
          <a:lstStyle/>
          <a:p>
            <a:pPr algn="l"/>
            <a:br>
              <a:rPr lang="en-CA" sz="4000" dirty="0">
                <a:solidFill>
                  <a:srgbClr val="7030A0"/>
                </a:solidFill>
              </a:rPr>
            </a:br>
            <a:r>
              <a:rPr lang="en-CA" sz="4000" dirty="0">
                <a:solidFill>
                  <a:srgbClr val="7030A0"/>
                </a:solidFill>
              </a:rPr>
              <a:t>For more information contact:</a:t>
            </a:r>
            <a:br>
              <a:rPr lang="en-CA" sz="4000" dirty="0">
                <a:solidFill>
                  <a:srgbClr val="7030A0"/>
                </a:solidFill>
              </a:rPr>
            </a:br>
            <a:r>
              <a:rPr lang="en-CA" sz="2700" dirty="0">
                <a:solidFill>
                  <a:srgbClr val="7030A0"/>
                </a:solidFill>
              </a:rPr>
              <a:t>Janet Emmett, CEC, PCC</a:t>
            </a:r>
            <a:br>
              <a:rPr lang="en-CA" sz="2700" dirty="0">
                <a:solidFill>
                  <a:srgbClr val="7030A0"/>
                </a:solidFill>
              </a:rPr>
            </a:br>
            <a:r>
              <a:rPr lang="en-CA" sz="2700" dirty="0">
                <a:solidFill>
                  <a:srgbClr val="7030A0"/>
                </a:solidFill>
              </a:rPr>
              <a:t>Principal Consultant + Executive Coach</a:t>
            </a:r>
            <a:br>
              <a:rPr lang="en-CA" sz="2700" dirty="0">
                <a:solidFill>
                  <a:srgbClr val="7030A0"/>
                </a:solidFill>
              </a:rPr>
            </a:br>
            <a:br>
              <a:rPr lang="en-CA" sz="2700" dirty="0">
                <a:solidFill>
                  <a:srgbClr val="7030A0"/>
                </a:solidFill>
              </a:rPr>
            </a:br>
            <a:r>
              <a:rPr lang="en-CA" sz="2700" dirty="0">
                <a:hlinkClick r:id="rId3"/>
              </a:rPr>
              <a:t>Janet Emmett, CEC, PCC | LinkedIn</a:t>
            </a:r>
            <a:r>
              <a:rPr lang="en-CA" sz="2700" dirty="0"/>
              <a:t>  </a:t>
            </a:r>
            <a:r>
              <a:rPr lang="en-CA" sz="2700" dirty="0">
                <a:solidFill>
                  <a:srgbClr val="7030A0"/>
                </a:solidFill>
              </a:rPr>
              <a:t>(send me a DM)</a:t>
            </a:r>
            <a:br>
              <a:rPr lang="en-CA" sz="1100" dirty="0">
                <a:solidFill>
                  <a:srgbClr val="7030A0"/>
                </a:solidFill>
              </a:rPr>
            </a:br>
            <a:br>
              <a:rPr lang="en-CA" sz="2700" dirty="0">
                <a:solidFill>
                  <a:srgbClr val="7030A0"/>
                </a:solidFill>
              </a:rPr>
            </a:br>
            <a:br>
              <a:rPr lang="en-CA" sz="2700" dirty="0"/>
            </a:br>
            <a:br>
              <a:rPr lang="en-CA" sz="2700" dirty="0"/>
            </a:br>
            <a:br>
              <a:rPr lang="en-CA" sz="2700" dirty="0"/>
            </a:br>
            <a:r>
              <a:rPr lang="en-CA" sz="2700" dirty="0"/>
              <a:t>    </a:t>
            </a:r>
            <a:r>
              <a:rPr lang="en-CA" sz="3600" dirty="0" err="1"/>
              <a:t>emmett</a:t>
            </a:r>
            <a:r>
              <a:rPr lang="en-CA" sz="3600" dirty="0"/>
              <a:t> + associates</a:t>
            </a:r>
            <a:br>
              <a:rPr lang="en-CA" dirty="0"/>
            </a:br>
            <a:endParaRPr lang="en-CA"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536" y="1700808"/>
            <a:ext cx="672075" cy="864096"/>
          </a:xfrm>
          <a:prstGeom prst="rect">
            <a:avLst/>
          </a:prstGeom>
        </p:spPr>
      </p:pic>
      <p:pic>
        <p:nvPicPr>
          <p:cNvPr id="5" name="Picture 4">
            <a:extLst>
              <a:ext uri="{FF2B5EF4-FFF2-40B4-BE49-F238E27FC236}">
                <a16:creationId xmlns:a16="http://schemas.microsoft.com/office/drawing/2014/main" id="{437683BC-5822-2064-2097-E7D349C85A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83968" y="146303"/>
            <a:ext cx="4647630" cy="31090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057663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3" name="Google Shape;133;p30"/>
          <p:cNvPicPr preferRelativeResize="0"/>
          <p:nvPr/>
        </p:nvPicPr>
        <p:blipFill rotWithShape="1">
          <a:blip r:embed="rId3">
            <a:alphaModFix/>
          </a:blip>
          <a:srcRect/>
          <a:stretch/>
        </p:blipFill>
        <p:spPr>
          <a:xfrm>
            <a:off x="123508" y="1515767"/>
            <a:ext cx="5328591" cy="4916896"/>
          </a:xfrm>
          <a:prstGeom prst="rect">
            <a:avLst/>
          </a:prstGeom>
          <a:noFill/>
          <a:ln>
            <a:noFill/>
          </a:ln>
        </p:spPr>
      </p:pic>
      <p:pic>
        <p:nvPicPr>
          <p:cNvPr id="134" name="Google Shape;134;p30"/>
          <p:cNvPicPr preferRelativeResize="0"/>
          <p:nvPr/>
        </p:nvPicPr>
        <p:blipFill rotWithShape="1">
          <a:blip r:embed="rId4">
            <a:alphaModFix/>
          </a:blip>
          <a:srcRect b="33208"/>
          <a:stretch/>
        </p:blipFill>
        <p:spPr>
          <a:xfrm>
            <a:off x="6724126" y="1168249"/>
            <a:ext cx="2308375" cy="636000"/>
          </a:xfrm>
          <a:prstGeom prst="rect">
            <a:avLst/>
          </a:prstGeom>
          <a:noFill/>
          <a:ln>
            <a:noFill/>
          </a:ln>
        </p:spPr>
      </p:pic>
      <p:sp>
        <p:nvSpPr>
          <p:cNvPr id="136" name="Google Shape;136;p30"/>
          <p:cNvSpPr txBox="1"/>
          <p:nvPr/>
        </p:nvSpPr>
        <p:spPr>
          <a:xfrm>
            <a:off x="3900205" y="2707615"/>
            <a:ext cx="917400" cy="2533200"/>
          </a:xfrm>
          <a:prstGeom prst="rect">
            <a:avLst/>
          </a:prstGeom>
          <a:noFill/>
          <a:ln>
            <a:noFill/>
          </a:ln>
        </p:spPr>
        <p:txBody>
          <a:bodyPr spcFirstLastPara="1" wrap="square" lIns="91425" tIns="91425" rIns="91425" bIns="91425" anchor="t" anchorCtr="0">
            <a:noAutofit/>
          </a:bodyPr>
          <a:lstStyle/>
          <a:p>
            <a:pPr algn="ctr">
              <a:buClr>
                <a:srgbClr val="000000"/>
              </a:buClr>
              <a:buSzPts val="1400"/>
            </a:pPr>
            <a:endParaRPr sz="1400" b="1" i="1">
              <a:solidFill>
                <a:schemeClr val="dk1"/>
              </a:solidFill>
              <a:latin typeface="Arial"/>
              <a:ea typeface="Arial"/>
              <a:cs typeface="Arial"/>
              <a:sym typeface="Arial"/>
            </a:endParaRPr>
          </a:p>
          <a:p>
            <a:pPr algn="ctr">
              <a:buClr>
                <a:schemeClr val="dk1"/>
              </a:buClr>
              <a:buSzPts val="1100"/>
            </a:pPr>
            <a:endParaRPr sz="1400" b="1" i="1">
              <a:solidFill>
                <a:schemeClr val="dk1"/>
              </a:solidFill>
              <a:latin typeface="Arial"/>
              <a:ea typeface="Arial"/>
              <a:cs typeface="Arial"/>
              <a:sym typeface="Arial"/>
            </a:endParaRPr>
          </a:p>
          <a:p>
            <a:pPr>
              <a:buClr>
                <a:schemeClr val="dk1"/>
              </a:buClr>
              <a:buSzPts val="1100"/>
            </a:pPr>
            <a:endParaRPr sz="1400">
              <a:solidFill>
                <a:srgbClr val="000000"/>
              </a:solidFill>
              <a:latin typeface="Arial"/>
              <a:ea typeface="Arial"/>
              <a:cs typeface="Arial"/>
              <a:sym typeface="Arial"/>
            </a:endParaRPr>
          </a:p>
        </p:txBody>
      </p:sp>
      <p:sp>
        <p:nvSpPr>
          <p:cNvPr id="138" name="Google Shape;138;p30"/>
          <p:cNvSpPr txBox="1"/>
          <p:nvPr/>
        </p:nvSpPr>
        <p:spPr>
          <a:xfrm>
            <a:off x="5512322" y="1304293"/>
            <a:ext cx="3322320" cy="2554545"/>
          </a:xfrm>
          <a:prstGeom prst="rect">
            <a:avLst/>
          </a:prstGeom>
          <a:solidFill>
            <a:srgbClr val="BAF8FF"/>
          </a:solidFill>
          <a:ln w="12700" cap="flat" cmpd="sng">
            <a:solidFill>
              <a:schemeClr val="lt2"/>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91425" tIns="45700" rIns="91425" bIns="45700" anchor="t" anchorCtr="0">
            <a:noAutofit/>
          </a:bodyPr>
          <a:lstStyle/>
          <a:p>
            <a:r>
              <a:rPr lang="en-US" sz="2000" dirty="0">
                <a:solidFill>
                  <a:srgbClr val="000000"/>
                </a:solidFill>
                <a:latin typeface="Bahnschrift Light" panose="020B0502040204020203" pitchFamily="34" charset="0"/>
                <a:ea typeface="Arial"/>
                <a:cs typeface="Arial"/>
                <a:sym typeface="Arial"/>
              </a:rPr>
              <a:t>Notice and name the emotions that seem to be most present for you at this time.</a:t>
            </a:r>
            <a:endParaRPr dirty="0">
              <a:latin typeface="Bahnschrift Light" panose="020B0502040204020203" pitchFamily="34" charset="0"/>
            </a:endParaRPr>
          </a:p>
          <a:p>
            <a:endParaRPr sz="2000" dirty="0">
              <a:solidFill>
                <a:srgbClr val="000000"/>
              </a:solidFill>
              <a:latin typeface="Bahnschrift Light" panose="020B0502040204020203" pitchFamily="34" charset="0"/>
              <a:ea typeface="Arial"/>
              <a:cs typeface="Arial"/>
              <a:sym typeface="Arial"/>
            </a:endParaRPr>
          </a:p>
          <a:p>
            <a:r>
              <a:rPr lang="en-US" sz="2000" dirty="0">
                <a:solidFill>
                  <a:srgbClr val="000000"/>
                </a:solidFill>
                <a:latin typeface="Bahnschrift Light" panose="020B0502040204020203" pitchFamily="34" charset="0"/>
                <a:ea typeface="Arial"/>
                <a:cs typeface="Arial"/>
                <a:sym typeface="Arial"/>
              </a:rPr>
              <a:t>Select from the wheel and type in the chat what resonates most for you.</a:t>
            </a:r>
            <a:endParaRPr sz="2000" dirty="0">
              <a:solidFill>
                <a:srgbClr val="000000"/>
              </a:solidFill>
              <a:latin typeface="Bahnschrift Light" panose="020B0502040204020203" pitchFamily="34" charset="0"/>
              <a:ea typeface="Arial"/>
              <a:cs typeface="Arial"/>
              <a:sym typeface="Arial"/>
            </a:endParaRPr>
          </a:p>
        </p:txBody>
      </p:sp>
      <p:sp>
        <p:nvSpPr>
          <p:cNvPr id="2" name="TextBox 1">
            <a:extLst>
              <a:ext uri="{FF2B5EF4-FFF2-40B4-BE49-F238E27FC236}">
                <a16:creationId xmlns:a16="http://schemas.microsoft.com/office/drawing/2014/main" id="{E7892694-1AFA-4FF2-B275-9B9B6A0F6F55}"/>
              </a:ext>
            </a:extLst>
          </p:cNvPr>
          <p:cNvSpPr txBox="1"/>
          <p:nvPr/>
        </p:nvSpPr>
        <p:spPr>
          <a:xfrm>
            <a:off x="353016" y="181188"/>
            <a:ext cx="7992888" cy="1200329"/>
          </a:xfrm>
          <a:prstGeom prst="rect">
            <a:avLst/>
          </a:prstGeom>
          <a:noFill/>
        </p:spPr>
        <p:txBody>
          <a:bodyPr wrap="square" rtlCol="0">
            <a:spAutoFit/>
          </a:bodyPr>
          <a:lstStyle/>
          <a:p>
            <a:r>
              <a:rPr lang="en-US" sz="3600" b="1" dirty="0">
                <a:solidFill>
                  <a:srgbClr val="7030A0"/>
                </a:solidFill>
              </a:rPr>
              <a:t>Which emotions are most present for you at this time?</a:t>
            </a:r>
            <a:endParaRPr lang="en-CA" sz="3600" b="1" dirty="0">
              <a:solidFill>
                <a:srgbClr val="7030A0"/>
              </a:solidFill>
            </a:endParaRPr>
          </a:p>
        </p:txBody>
      </p:sp>
      <p:pic>
        <p:nvPicPr>
          <p:cNvPr id="7" name="Picture 6">
            <a:extLst>
              <a:ext uri="{FF2B5EF4-FFF2-40B4-BE49-F238E27FC236}">
                <a16:creationId xmlns:a16="http://schemas.microsoft.com/office/drawing/2014/main" id="{213F7B7B-9371-4C94-8EE8-8F22F76D30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6383" y="6067876"/>
            <a:ext cx="508097" cy="653268"/>
          </a:xfrm>
          <a:prstGeom prst="rect">
            <a:avLst/>
          </a:prstGeom>
        </p:spPr>
      </p:pic>
      <p:sp>
        <p:nvSpPr>
          <p:cNvPr id="3" name="TextBox 2">
            <a:extLst>
              <a:ext uri="{FF2B5EF4-FFF2-40B4-BE49-F238E27FC236}">
                <a16:creationId xmlns:a16="http://schemas.microsoft.com/office/drawing/2014/main" id="{A76341F0-9DB3-8D93-C8B7-B190C2E1C3FF}"/>
              </a:ext>
            </a:extLst>
          </p:cNvPr>
          <p:cNvSpPr txBox="1"/>
          <p:nvPr/>
        </p:nvSpPr>
        <p:spPr>
          <a:xfrm>
            <a:off x="5652119" y="4149080"/>
            <a:ext cx="2808312" cy="2031325"/>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r>
              <a:rPr lang="en-US" b="1" dirty="0">
                <a:ln/>
                <a:solidFill>
                  <a:schemeClr val="accent3"/>
                </a:solidFill>
              </a:rPr>
              <a:t>There are 34,000 words describing emotions. Researchers at Berkley, CA identified 27 categories. The basics are anger, fear, anxiety, joy, love, sadness, shame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E40BA-D498-8F42-9996-138FBCFC7B1C}"/>
              </a:ext>
            </a:extLst>
          </p:cNvPr>
          <p:cNvSpPr>
            <a:spLocks noGrp="1"/>
          </p:cNvSpPr>
          <p:nvPr>
            <p:ph type="title"/>
          </p:nvPr>
        </p:nvSpPr>
        <p:spPr/>
        <p:txBody>
          <a:bodyPr>
            <a:normAutofit/>
          </a:bodyPr>
          <a:lstStyle/>
          <a:p>
            <a:pPr algn="l"/>
            <a:r>
              <a:rPr lang="en-US" sz="3600" b="1" dirty="0">
                <a:solidFill>
                  <a:srgbClr val="7030A0"/>
                </a:solidFill>
              </a:rPr>
              <a:t>Let’s Connect</a:t>
            </a:r>
          </a:p>
        </p:txBody>
      </p:sp>
      <p:sp>
        <p:nvSpPr>
          <p:cNvPr id="3" name="TextBox 2">
            <a:extLst>
              <a:ext uri="{FF2B5EF4-FFF2-40B4-BE49-F238E27FC236}">
                <a16:creationId xmlns:a16="http://schemas.microsoft.com/office/drawing/2014/main" id="{703DE179-737F-3CA7-C68A-FFD0980943D2}"/>
              </a:ext>
            </a:extLst>
          </p:cNvPr>
          <p:cNvSpPr txBox="1"/>
          <p:nvPr/>
        </p:nvSpPr>
        <p:spPr>
          <a:xfrm>
            <a:off x="179512" y="2420888"/>
            <a:ext cx="6912768" cy="5191165"/>
          </a:xfrm>
          <a:prstGeom prst="rect">
            <a:avLst/>
          </a:prstGeom>
          <a:noFill/>
        </p:spPr>
        <p:txBody>
          <a:bodyPr wrap="square" rtlCol="0">
            <a:spAutoFit/>
          </a:bodyPr>
          <a:lstStyle/>
          <a:p>
            <a:r>
              <a:rPr lang="en-US" sz="2400" dirty="0">
                <a:latin typeface="Bahnschrift Light" panose="020B0502040204020203" pitchFamily="34" charset="0"/>
              </a:rPr>
              <a:t>Share in your group what it’s like for you to coach in these challenging times…</a:t>
            </a:r>
          </a:p>
          <a:p>
            <a:endParaRPr lang="en-US" sz="2400" dirty="0">
              <a:latin typeface="Bahnschrift Light" panose="020B0502040204020203" pitchFamily="34" charset="0"/>
            </a:endParaRPr>
          </a:p>
          <a:p>
            <a:pPr marL="342900" indent="-342900">
              <a:buFont typeface="+mj-lt"/>
              <a:buAutoNum type="arabicPeriod"/>
            </a:pPr>
            <a:r>
              <a:rPr lang="en-US" sz="2800" b="1" dirty="0">
                <a:solidFill>
                  <a:srgbClr val="7030A0"/>
                </a:solidFill>
                <a:latin typeface="Bahnschrift Light" panose="020B0502040204020203" pitchFamily="34" charset="0"/>
              </a:rPr>
              <a:t>What’s going on for you as a coach?</a:t>
            </a:r>
          </a:p>
          <a:p>
            <a:pPr marL="342900" indent="-342900">
              <a:buFont typeface="+mj-lt"/>
              <a:buAutoNum type="arabicPeriod"/>
            </a:pPr>
            <a:endParaRPr lang="en-US" sz="2800" b="1" dirty="0">
              <a:solidFill>
                <a:srgbClr val="7030A0"/>
              </a:solidFill>
              <a:latin typeface="Bahnschrift Light" panose="020B0502040204020203" pitchFamily="34" charset="0"/>
            </a:endParaRPr>
          </a:p>
          <a:p>
            <a:pPr marL="342900" indent="-342900">
              <a:buFont typeface="+mj-lt"/>
              <a:buAutoNum type="arabicPeriod"/>
            </a:pPr>
            <a:r>
              <a:rPr lang="en-US" sz="2800" b="1" dirty="0">
                <a:solidFill>
                  <a:srgbClr val="7030A0"/>
                </a:solidFill>
                <a:latin typeface="Bahnschrift Light" panose="020B0502040204020203" pitchFamily="34" charset="0"/>
              </a:rPr>
              <a:t>What’s going on for your clients?</a:t>
            </a:r>
          </a:p>
          <a:p>
            <a:endParaRPr lang="en-US" sz="2400" dirty="0">
              <a:solidFill>
                <a:srgbClr val="7030A0"/>
              </a:solidFill>
              <a:latin typeface="Bahnschrift Light" panose="020B0502040204020203" pitchFamily="34" charset="0"/>
            </a:endParaRPr>
          </a:p>
          <a:p>
            <a:pPr marL="342900" indent="-342900">
              <a:spcAft>
                <a:spcPts val="800"/>
              </a:spcAft>
              <a:buFont typeface="Arial" panose="020B0604020202020204" pitchFamily="34" charset="0"/>
              <a:buChar char="•"/>
            </a:pPr>
            <a:r>
              <a:rPr lang="en-US" sz="2400" dirty="0">
                <a:latin typeface="Bahnschrift Light" panose="020B0502040204020203" pitchFamily="34" charset="0"/>
              </a:rPr>
              <a:t>Appoint one person to record themes of your conversation.</a:t>
            </a:r>
          </a:p>
          <a:p>
            <a:pPr marL="342900" indent="-342900">
              <a:spcAft>
                <a:spcPts val="800"/>
              </a:spcAft>
              <a:buFont typeface="Arial" panose="020B0604020202020204" pitchFamily="34" charset="0"/>
              <a:buChar char="•"/>
            </a:pPr>
            <a:r>
              <a:rPr lang="en-US" sz="2400" dirty="0">
                <a:latin typeface="Bahnschrift Light" panose="020B0502040204020203" pitchFamily="34" charset="0"/>
              </a:rPr>
              <a:t>Recorder types the themes into the chat when we return to large group.</a:t>
            </a:r>
          </a:p>
          <a:p>
            <a:endParaRPr lang="en-US" sz="2400" dirty="0"/>
          </a:p>
          <a:p>
            <a:endParaRPr lang="en-US" dirty="0"/>
          </a:p>
        </p:txBody>
      </p:sp>
      <p:pic>
        <p:nvPicPr>
          <p:cNvPr id="8" name="Picture 7">
            <a:extLst>
              <a:ext uri="{FF2B5EF4-FFF2-40B4-BE49-F238E27FC236}">
                <a16:creationId xmlns:a16="http://schemas.microsoft.com/office/drawing/2014/main" id="{F785967D-FBF8-B85E-A070-1417A2ED86C9}"/>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rot="1466470">
            <a:off x="5598081" y="578968"/>
            <a:ext cx="3240360" cy="2160240"/>
          </a:xfrm>
          <a:prstGeom prst="rect">
            <a:avLst/>
          </a:prstGeom>
          <a:ln>
            <a:noFill/>
          </a:ln>
          <a:effectLst>
            <a:softEdge rad="112500"/>
          </a:effectLst>
        </p:spPr>
      </p:pic>
      <p:pic>
        <p:nvPicPr>
          <p:cNvPr id="4" name="Picture 3">
            <a:extLst>
              <a:ext uri="{FF2B5EF4-FFF2-40B4-BE49-F238E27FC236}">
                <a16:creationId xmlns:a16="http://schemas.microsoft.com/office/drawing/2014/main" id="{5BAE8ED2-BD30-EEB6-8979-0F41A97513E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3167964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27B3-C707-A2BD-9B37-224ABA1DF202}"/>
              </a:ext>
            </a:extLst>
          </p:cNvPr>
          <p:cNvSpPr>
            <a:spLocks noGrp="1"/>
          </p:cNvSpPr>
          <p:nvPr>
            <p:ph type="title"/>
          </p:nvPr>
        </p:nvSpPr>
        <p:spPr>
          <a:xfrm>
            <a:off x="457200" y="116632"/>
            <a:ext cx="8229600" cy="1143000"/>
          </a:xfrm>
        </p:spPr>
        <p:txBody>
          <a:bodyPr>
            <a:normAutofit/>
          </a:bodyPr>
          <a:lstStyle/>
          <a:p>
            <a:pPr algn="l"/>
            <a:r>
              <a:rPr lang="en-US" sz="3600" b="1" dirty="0">
                <a:solidFill>
                  <a:srgbClr val="7030A0"/>
                </a:solidFill>
              </a:rPr>
              <a:t>The Current Reality </a:t>
            </a:r>
          </a:p>
        </p:txBody>
      </p:sp>
      <p:sp>
        <p:nvSpPr>
          <p:cNvPr id="3" name="TextBox 2">
            <a:extLst>
              <a:ext uri="{FF2B5EF4-FFF2-40B4-BE49-F238E27FC236}">
                <a16:creationId xmlns:a16="http://schemas.microsoft.com/office/drawing/2014/main" id="{C28792D4-464C-8F91-C4A7-40476DD4C51E}"/>
              </a:ext>
            </a:extLst>
          </p:cNvPr>
          <p:cNvSpPr txBox="1"/>
          <p:nvPr/>
        </p:nvSpPr>
        <p:spPr>
          <a:xfrm>
            <a:off x="457200" y="1745203"/>
            <a:ext cx="7992888" cy="4832092"/>
          </a:xfrm>
          <a:prstGeom prst="rect">
            <a:avLst/>
          </a:prstGeom>
          <a:noFill/>
        </p:spPr>
        <p:txBody>
          <a:bodyPr wrap="square" rtlCol="0">
            <a:spAutoFit/>
          </a:bodyPr>
          <a:lstStyle/>
          <a:p>
            <a:pPr marL="285750" indent="-285750">
              <a:buFont typeface="Arial" panose="020B0604020202020204" pitchFamily="34" charset="0"/>
              <a:buChar char="•"/>
            </a:pPr>
            <a:r>
              <a:rPr lang="en-GB" sz="2000" b="0" i="0" dirty="0">
                <a:solidFill>
                  <a:srgbClr val="2C2D30"/>
                </a:solidFill>
                <a:effectLst/>
                <a:latin typeface="Bahnschrift Light" panose="020B0502040204020203" pitchFamily="34" charset="0"/>
              </a:rPr>
              <a:t>We're living in what researchers call a "super cycle" of transformation—a time when multiple seismic shifts are colliding and amplifying each other.</a:t>
            </a:r>
          </a:p>
          <a:p>
            <a:pPr marL="285750" indent="-285750">
              <a:buFont typeface="Arial" panose="020B0604020202020204" pitchFamily="34" charset="0"/>
              <a:buChar char="•"/>
            </a:pPr>
            <a:endParaRPr lang="en-GB" sz="2000" dirty="0">
              <a:solidFill>
                <a:srgbClr val="2C2D30"/>
              </a:solidFill>
              <a:latin typeface="Bahnschrift Light" panose="020B0502040204020203" pitchFamily="34" charset="0"/>
            </a:endParaRPr>
          </a:p>
          <a:p>
            <a:pPr marL="285750" indent="-285750" algn="l">
              <a:spcAft>
                <a:spcPts val="1800"/>
              </a:spcAft>
              <a:buFont typeface="Arial" panose="020B0604020202020204" pitchFamily="34" charset="0"/>
              <a:buChar char="•"/>
            </a:pPr>
            <a:r>
              <a:rPr lang="en-GB" sz="2000" dirty="0">
                <a:solidFill>
                  <a:srgbClr val="2C2D30"/>
                </a:solidFill>
                <a:latin typeface="Bahnschrift Light" panose="020B0502040204020203" pitchFamily="34" charset="0"/>
              </a:rPr>
              <a:t>F</a:t>
            </a:r>
            <a:r>
              <a:rPr lang="en-GB" sz="2000" b="0" i="0" dirty="0">
                <a:solidFill>
                  <a:srgbClr val="2C2D30"/>
                </a:solidFill>
                <a:effectLst/>
                <a:latin typeface="Bahnschrift Light" panose="020B0502040204020203" pitchFamily="34" charset="0"/>
              </a:rPr>
              <a:t>uturist Amy Webb calls it an "Oh FUD" moment—that visceral feeling of Fear, Uncertainty, and Doubt that washes over us as we navigate a world in which </a:t>
            </a:r>
            <a:r>
              <a:rPr lang="en-GB" sz="2000" b="1" i="0" dirty="0">
                <a:solidFill>
                  <a:srgbClr val="7030A0"/>
                </a:solidFill>
                <a:effectLst/>
                <a:latin typeface="Bahnschrift Light" panose="020B0502040204020203" pitchFamily="34" charset="0"/>
              </a:rPr>
              <a:t>everything feels increasingly unpredictable.</a:t>
            </a:r>
          </a:p>
          <a:p>
            <a:pPr marL="285750" indent="-285750" algn="l">
              <a:spcAft>
                <a:spcPts val="1800"/>
              </a:spcAft>
              <a:buFont typeface="Arial" panose="020B0604020202020204" pitchFamily="34" charset="0"/>
              <a:buChar char="•"/>
            </a:pPr>
            <a:r>
              <a:rPr lang="en-GB" sz="2000" b="0" i="0" dirty="0">
                <a:solidFill>
                  <a:srgbClr val="7030A0"/>
                </a:solidFill>
                <a:effectLst/>
                <a:latin typeface="Bahnschrift Light" panose="020B0502040204020203" pitchFamily="34" charset="0"/>
              </a:rPr>
              <a:t>Our bodies have something to say about all this change</a:t>
            </a:r>
            <a:r>
              <a:rPr lang="en-GB" sz="2000" b="0" i="0" dirty="0">
                <a:solidFill>
                  <a:srgbClr val="2C2D30"/>
                </a:solidFill>
                <a:effectLst/>
                <a:latin typeface="Bahnschrift Light" panose="020B0502040204020203" pitchFamily="34" charset="0"/>
              </a:rPr>
              <a:t>, and they're not being subtle. When faced with this tsunami of transformation, we experience what mind</a:t>
            </a:r>
            <a:r>
              <a:rPr lang="en-GB" sz="2000" dirty="0">
                <a:solidFill>
                  <a:srgbClr val="2C2D30"/>
                </a:solidFill>
                <a:latin typeface="Bahnschrift Light" panose="020B0502040204020203" pitchFamily="34" charset="0"/>
              </a:rPr>
              <a:t>fulness</a:t>
            </a:r>
            <a:r>
              <a:rPr lang="en-GB" sz="2000" b="0" i="0" dirty="0">
                <a:solidFill>
                  <a:srgbClr val="2C2D30"/>
                </a:solidFill>
                <a:effectLst/>
                <a:latin typeface="Bahnschrift Light" panose="020B0502040204020203" pitchFamily="34" charset="0"/>
              </a:rPr>
              <a:t> expert Jon Kabat-Zinn describes as </a:t>
            </a:r>
            <a:r>
              <a:rPr lang="en-GB" sz="2000" b="0" i="0" dirty="0">
                <a:solidFill>
                  <a:srgbClr val="7030A0"/>
                </a:solidFill>
                <a:effectLst/>
                <a:latin typeface="Bahnschrift Light" panose="020B0502040204020203" pitchFamily="34" charset="0"/>
              </a:rPr>
              <a:t>"fundamental overwhelm"—</a:t>
            </a:r>
            <a:r>
              <a:rPr lang="en-GB" sz="2000" b="0" i="0" dirty="0">
                <a:solidFill>
                  <a:srgbClr val="2C2D30"/>
                </a:solidFill>
                <a:effectLst/>
                <a:latin typeface="Bahnschrift Light" panose="020B0502040204020203" pitchFamily="34" charset="0"/>
              </a:rPr>
              <a:t>when </a:t>
            </a:r>
            <a:r>
              <a:rPr lang="en-GB" sz="2000" b="1" i="0" dirty="0">
                <a:solidFill>
                  <a:srgbClr val="7030A0"/>
                </a:solidFill>
                <a:effectLst/>
                <a:latin typeface="Bahnschrift Light" panose="020B0502040204020203" pitchFamily="34" charset="0"/>
              </a:rPr>
              <a:t>our lives unfold faster than our nervous systems can manage.</a:t>
            </a:r>
          </a:p>
          <a:p>
            <a:endParaRPr lang="en-US" dirty="0"/>
          </a:p>
        </p:txBody>
      </p:sp>
      <p:cxnSp>
        <p:nvCxnSpPr>
          <p:cNvPr id="4" name="Straight Connector 3">
            <a:extLst>
              <a:ext uri="{FF2B5EF4-FFF2-40B4-BE49-F238E27FC236}">
                <a16:creationId xmlns:a16="http://schemas.microsoft.com/office/drawing/2014/main" id="{FF39D31E-79A8-4649-4AFA-A42E4E567280}"/>
              </a:ext>
            </a:extLst>
          </p:cNvPr>
          <p:cNvCxnSpPr/>
          <p:nvPr/>
        </p:nvCxnSpPr>
        <p:spPr>
          <a:xfrm>
            <a:off x="457200" y="1340768"/>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7555460-6F90-4FF7-4C88-AFA88383E4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
        <p:nvSpPr>
          <p:cNvPr id="6" name="TextBox 5">
            <a:extLst>
              <a:ext uri="{FF2B5EF4-FFF2-40B4-BE49-F238E27FC236}">
                <a16:creationId xmlns:a16="http://schemas.microsoft.com/office/drawing/2014/main" id="{AC79052B-48E6-F3D4-D90A-85BCA72CBCE7}"/>
              </a:ext>
            </a:extLst>
          </p:cNvPr>
          <p:cNvSpPr txBox="1"/>
          <p:nvPr/>
        </p:nvSpPr>
        <p:spPr>
          <a:xfrm>
            <a:off x="2545432" y="6136369"/>
            <a:ext cx="5904656" cy="584775"/>
          </a:xfrm>
          <a:prstGeom prst="rect">
            <a:avLst/>
          </a:prstGeom>
          <a:noFill/>
        </p:spPr>
        <p:txBody>
          <a:bodyPr wrap="square" rtlCol="0">
            <a:spAutoFit/>
          </a:bodyPr>
          <a:lstStyle/>
          <a:p>
            <a:r>
              <a:rPr lang="en-US" sz="1600" i="1" dirty="0"/>
              <a:t>Source: Dr. Michelle McQuaid, From Functioning to Flourishing, Psychology Today Blog May 12, 2025</a:t>
            </a:r>
          </a:p>
        </p:txBody>
      </p:sp>
    </p:spTree>
    <p:extLst>
      <p:ext uri="{BB962C8B-B14F-4D97-AF65-F5344CB8AC3E}">
        <p14:creationId xmlns:p14="http://schemas.microsoft.com/office/powerpoint/2010/main" val="4212747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Shape 330"/>
          <p:cNvPicPr preferRelativeResize="0"/>
          <p:nvPr/>
        </p:nvPicPr>
        <p:blipFill rotWithShape="1">
          <a:blip r:embed="rId3">
            <a:alphaModFix/>
          </a:blip>
          <a:srcRect/>
          <a:stretch/>
        </p:blipFill>
        <p:spPr>
          <a:xfrm>
            <a:off x="1176542" y="953726"/>
            <a:ext cx="6480720" cy="5760640"/>
          </a:xfrm>
          <a:prstGeom prst="rect">
            <a:avLst/>
          </a:prstGeom>
          <a:noFill/>
          <a:ln>
            <a:noFill/>
          </a:ln>
        </p:spPr>
      </p:pic>
      <p:sp>
        <p:nvSpPr>
          <p:cNvPr id="331" name="Shape 331"/>
          <p:cNvSpPr txBox="1"/>
          <p:nvPr/>
        </p:nvSpPr>
        <p:spPr>
          <a:xfrm>
            <a:off x="57006" y="4043228"/>
            <a:ext cx="2177116" cy="1172917"/>
          </a:xfrm>
          <a:prstGeom prst="rect">
            <a:avLst/>
          </a:prstGeom>
          <a:noFill/>
          <a:ln>
            <a:noFill/>
          </a:ln>
        </p:spPr>
        <p:txBody>
          <a:bodyPr lIns="64246" tIns="32123" rIns="64246" bIns="32123" anchor="t" anchorCtr="0">
            <a:noAutofit/>
          </a:bodyPr>
          <a:lstStyle/>
          <a:p>
            <a:pPr algn="ctr" defTabSz="642783">
              <a:buClr>
                <a:srgbClr val="000000"/>
              </a:buClr>
              <a:buSzPct val="25000"/>
            </a:pPr>
            <a:r>
              <a:rPr lang="en-US" sz="2200" b="1" kern="0" dirty="0">
                <a:solidFill>
                  <a:srgbClr val="000000"/>
                </a:solidFill>
                <a:latin typeface="Cabin"/>
                <a:ea typeface="Cabin"/>
                <a:cs typeface="Cabin"/>
                <a:sym typeface="Cabin"/>
                <a:rtl val="0"/>
              </a:rPr>
              <a:t>Prefrontal </a:t>
            </a:r>
          </a:p>
          <a:p>
            <a:pPr algn="ctr" defTabSz="642783">
              <a:spcBef>
                <a:spcPts val="436"/>
              </a:spcBef>
              <a:buClr>
                <a:srgbClr val="000000"/>
              </a:buClr>
              <a:buSzPct val="25000"/>
            </a:pPr>
            <a:r>
              <a:rPr lang="en-US" sz="2200" b="1" kern="0" dirty="0">
                <a:solidFill>
                  <a:srgbClr val="000000"/>
                </a:solidFill>
                <a:latin typeface="Cabin"/>
                <a:ea typeface="Cabin"/>
                <a:cs typeface="Cabin"/>
                <a:sym typeface="Cabin"/>
                <a:rtl val="0"/>
              </a:rPr>
              <a:t>(Executive and Logical)</a:t>
            </a:r>
          </a:p>
        </p:txBody>
      </p:sp>
      <p:cxnSp>
        <p:nvCxnSpPr>
          <p:cNvPr id="332" name="Shape 332"/>
          <p:cNvCxnSpPr/>
          <p:nvPr/>
        </p:nvCxnSpPr>
        <p:spPr>
          <a:xfrm rot="10800000" flipH="1">
            <a:off x="1069754" y="3023955"/>
            <a:ext cx="886035" cy="810090"/>
          </a:xfrm>
          <a:prstGeom prst="straightConnector1">
            <a:avLst/>
          </a:prstGeom>
          <a:noFill/>
          <a:ln w="57150" cap="flat">
            <a:solidFill>
              <a:schemeClr val="dk1"/>
            </a:solidFill>
            <a:prstDash val="solid"/>
            <a:round/>
            <a:headEnd type="none" w="med" len="med"/>
            <a:tailEnd type="stealth" w="lg" len="lg"/>
          </a:ln>
        </p:spPr>
      </p:cxnSp>
      <p:sp>
        <p:nvSpPr>
          <p:cNvPr id="333" name="Shape 333"/>
          <p:cNvSpPr txBox="1"/>
          <p:nvPr/>
        </p:nvSpPr>
        <p:spPr>
          <a:xfrm>
            <a:off x="2012543" y="5317745"/>
            <a:ext cx="1923963" cy="988249"/>
          </a:xfrm>
          <a:prstGeom prst="rect">
            <a:avLst/>
          </a:prstGeom>
          <a:noFill/>
          <a:ln>
            <a:noFill/>
          </a:ln>
        </p:spPr>
        <p:txBody>
          <a:bodyPr lIns="64246" tIns="32123" rIns="64246" bIns="32123" anchor="t" anchorCtr="0">
            <a:noAutofit/>
          </a:bodyPr>
          <a:lstStyle/>
          <a:p>
            <a:pPr algn="ctr" defTabSz="642783">
              <a:buSzPct val="25000"/>
            </a:pPr>
            <a:r>
              <a:rPr lang="en-US" sz="3000" kern="0" dirty="0">
                <a:solidFill>
                  <a:srgbClr val="000000"/>
                </a:solidFill>
                <a:latin typeface="Cabin"/>
                <a:ea typeface="Cabin"/>
                <a:cs typeface="Cabin"/>
                <a:sym typeface="Cabin"/>
                <a:rtl val="0"/>
              </a:rPr>
              <a:t>Limbic System</a:t>
            </a:r>
          </a:p>
        </p:txBody>
      </p:sp>
      <p:cxnSp>
        <p:nvCxnSpPr>
          <p:cNvPr id="334" name="Shape 334"/>
          <p:cNvCxnSpPr/>
          <p:nvPr/>
        </p:nvCxnSpPr>
        <p:spPr>
          <a:xfrm rot="10800000" flipH="1">
            <a:off x="3291703" y="4058694"/>
            <a:ext cx="1113873" cy="1172917"/>
          </a:xfrm>
          <a:prstGeom prst="straightConnector1">
            <a:avLst/>
          </a:prstGeom>
          <a:noFill/>
          <a:ln w="57150" cap="flat">
            <a:solidFill>
              <a:schemeClr val="dk1"/>
            </a:solidFill>
            <a:prstDash val="solid"/>
            <a:round/>
            <a:headEnd type="none" w="med" len="med"/>
            <a:tailEnd type="stealth" w="lg" len="lg"/>
          </a:ln>
        </p:spPr>
      </p:cxn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19927" y="6024748"/>
            <a:ext cx="440652" cy="566552"/>
          </a:xfrm>
          <a:prstGeom prst="rect">
            <a:avLst/>
          </a:prstGeom>
        </p:spPr>
      </p:pic>
      <p:sp>
        <p:nvSpPr>
          <p:cNvPr id="8" name="Title 1">
            <a:extLst>
              <a:ext uri="{FF2B5EF4-FFF2-40B4-BE49-F238E27FC236}">
                <a16:creationId xmlns:a16="http://schemas.microsoft.com/office/drawing/2014/main" id="{12557A57-264F-4BA5-B9C6-E4DBBE1EA8B8}"/>
              </a:ext>
            </a:extLst>
          </p:cNvPr>
          <p:cNvSpPr txBox="1">
            <a:spLocks/>
          </p:cNvSpPr>
          <p:nvPr/>
        </p:nvSpPr>
        <p:spPr>
          <a:xfrm>
            <a:off x="945560" y="143634"/>
            <a:ext cx="8229600" cy="1143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dirty="0">
                <a:solidFill>
                  <a:srgbClr val="7030A0"/>
                </a:solidFill>
              </a:rPr>
              <a:t>The Neuroscience of Stress</a:t>
            </a:r>
            <a:endParaRPr lang="en-CA" sz="3600" b="1" dirty="0">
              <a:solidFill>
                <a:srgbClr val="7030A0"/>
              </a:solidFill>
            </a:endParaRPr>
          </a:p>
        </p:txBody>
      </p:sp>
    </p:spTree>
    <p:extLst>
      <p:ext uri="{BB962C8B-B14F-4D97-AF65-F5344CB8AC3E}">
        <p14:creationId xmlns:p14="http://schemas.microsoft.com/office/powerpoint/2010/main" val="89757125"/>
      </p:ext>
    </p:extLst>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45771F-7162-B445-9262-540B764EE889}"/>
              </a:ext>
            </a:extLst>
          </p:cNvPr>
          <p:cNvSpPr txBox="1">
            <a:spLocks/>
          </p:cNvSpPr>
          <p:nvPr/>
        </p:nvSpPr>
        <p:spPr>
          <a:xfrm>
            <a:off x="380819" y="306335"/>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7030A0"/>
                </a:solidFill>
              </a:rPr>
              <a:t>The Stress Response </a:t>
            </a:r>
          </a:p>
        </p:txBody>
      </p:sp>
      <p:sp>
        <p:nvSpPr>
          <p:cNvPr id="5" name="TextBox 4">
            <a:extLst>
              <a:ext uri="{FF2B5EF4-FFF2-40B4-BE49-F238E27FC236}">
                <a16:creationId xmlns:a16="http://schemas.microsoft.com/office/drawing/2014/main" id="{19E23495-F733-5149-9EAE-B30D633BF900}"/>
              </a:ext>
            </a:extLst>
          </p:cNvPr>
          <p:cNvSpPr txBox="1"/>
          <p:nvPr/>
        </p:nvSpPr>
        <p:spPr>
          <a:xfrm>
            <a:off x="251520" y="1525046"/>
            <a:ext cx="6174431" cy="5745163"/>
          </a:xfrm>
          <a:prstGeom prst="rect">
            <a:avLst/>
          </a:prstGeom>
          <a:noFill/>
        </p:spPr>
        <p:txBody>
          <a:bodyPr wrap="square" rtlCol="0">
            <a:spAutoFit/>
          </a:bodyPr>
          <a:lstStyle/>
          <a:p>
            <a:pPr algn="ctr"/>
            <a:endParaRPr lang="en-US" sz="1500" dirty="0">
              <a:solidFill>
                <a:schemeClr val="accent1">
                  <a:lumMod val="50000"/>
                </a:schemeClr>
              </a:solidFill>
              <a:latin typeface="Athelas" panose="02000503000000020003" pitchFamily="2" charset="77"/>
              <a:ea typeface="Times New Roman" charset="0"/>
              <a:cs typeface="Times New Roman" charset="0"/>
            </a:endParaRPr>
          </a:p>
          <a:p>
            <a:r>
              <a:rPr lang="en-US" sz="2200" dirty="0">
                <a:latin typeface="Bahnschrift Light" panose="020B0502040204020203" pitchFamily="34" charset="0"/>
                <a:ea typeface="Times New Roman" charset="0"/>
                <a:cs typeface="Times New Roman" charset="0"/>
              </a:rPr>
              <a:t>When we </a:t>
            </a:r>
            <a:r>
              <a:rPr lang="en-US" sz="2200" i="1" dirty="0">
                <a:latin typeface="Bahnschrift Light" panose="020B0502040204020203" pitchFamily="34" charset="0"/>
                <a:ea typeface="Times New Roman" charset="0"/>
                <a:cs typeface="Times New Roman" charset="0"/>
              </a:rPr>
              <a:t>perceive </a:t>
            </a:r>
            <a:r>
              <a:rPr lang="en-US" sz="2200" dirty="0">
                <a:latin typeface="Bahnschrift Light" panose="020B0502040204020203" pitchFamily="34" charset="0"/>
                <a:ea typeface="Times New Roman" charset="0"/>
                <a:cs typeface="Times New Roman" charset="0"/>
              </a:rPr>
              <a:t>a stressor it triggers an area of the brain called the amygdala which sets off a cascade of physiological changes to help prepare the body to </a:t>
            </a:r>
            <a:r>
              <a:rPr lang="en-US" sz="2200" b="1" i="1" dirty="0">
                <a:solidFill>
                  <a:srgbClr val="7030A0"/>
                </a:solidFill>
                <a:latin typeface="Bahnschrift Light" panose="020B0502040204020203" pitchFamily="34" charset="0"/>
                <a:ea typeface="Times New Roman" charset="0"/>
                <a:cs typeface="Times New Roman" charset="0"/>
              </a:rPr>
              <a:t>fight, flight or freeze; </a:t>
            </a:r>
            <a:endParaRPr lang="en-US" sz="2200" dirty="0">
              <a:solidFill>
                <a:srgbClr val="7030A0"/>
              </a:solidFill>
              <a:latin typeface="Bahnschrift Light" panose="020B0502040204020203" pitchFamily="34" charset="0"/>
              <a:ea typeface="Times New Roman" charset="0"/>
              <a:cs typeface="Times New Roman" charset="0"/>
            </a:endParaRPr>
          </a:p>
          <a:p>
            <a:endParaRPr lang="en-US" sz="2200" dirty="0">
              <a:solidFill>
                <a:srgbClr val="7030A0"/>
              </a:solidFill>
              <a:latin typeface="Bahnschrift Light" panose="020B0502040204020203" pitchFamily="34" charset="0"/>
              <a:ea typeface="Times New Roman" charset="0"/>
              <a:cs typeface="Times New Roman" charset="0"/>
            </a:endParaRPr>
          </a:p>
          <a:p>
            <a:pPr marL="557213" lvl="1" indent="-214313">
              <a:spcAft>
                <a:spcPts val="1000"/>
              </a:spcAft>
              <a:buFont typeface="Arial" charset="0"/>
              <a:buChar char="•"/>
            </a:pPr>
            <a:r>
              <a:rPr lang="en-US" altLang="en-US" sz="2200" dirty="0">
                <a:latin typeface="Bahnschrift Light" panose="020B0502040204020203" pitchFamily="34" charset="0"/>
                <a:ea typeface="Times New Roman" charset="0"/>
                <a:cs typeface="Times New Roman" charset="0"/>
              </a:rPr>
              <a:t>releasing adrenalin, </a:t>
            </a:r>
          </a:p>
          <a:p>
            <a:pPr marL="557213" lvl="1" indent="-214313">
              <a:spcAft>
                <a:spcPts val="1000"/>
              </a:spcAft>
              <a:buFont typeface="Arial" charset="0"/>
              <a:buChar char="•"/>
            </a:pPr>
            <a:r>
              <a:rPr lang="en-US" altLang="en-US" sz="2200" dirty="0">
                <a:latin typeface="Bahnschrift Light" panose="020B0502040204020203" pitchFamily="34" charset="0"/>
                <a:ea typeface="Times New Roman" charset="0"/>
                <a:cs typeface="Times New Roman" charset="0"/>
              </a:rPr>
              <a:t>increasing heart and breathing rates, </a:t>
            </a:r>
          </a:p>
          <a:p>
            <a:pPr marL="557213" lvl="1" indent="-214313">
              <a:spcAft>
                <a:spcPts val="1000"/>
              </a:spcAft>
              <a:buFont typeface="Arial" charset="0"/>
              <a:buChar char="•"/>
            </a:pPr>
            <a:r>
              <a:rPr lang="en-US" altLang="en-US" sz="2200" dirty="0">
                <a:latin typeface="Bahnschrift Light" panose="020B0502040204020203" pitchFamily="34" charset="0"/>
                <a:ea typeface="Times New Roman" charset="0"/>
                <a:cs typeface="Times New Roman" charset="0"/>
              </a:rPr>
              <a:t>increasing blood supply to the muscles, </a:t>
            </a:r>
          </a:p>
          <a:p>
            <a:pPr marL="557213" lvl="1" indent="-214313">
              <a:spcAft>
                <a:spcPts val="1000"/>
              </a:spcAft>
              <a:buFont typeface="Arial" charset="0"/>
              <a:buChar char="•"/>
            </a:pPr>
            <a:r>
              <a:rPr lang="en-US" altLang="en-US" sz="2200" dirty="0">
                <a:latin typeface="Bahnschrift Light" panose="020B0502040204020203" pitchFamily="34" charset="0"/>
                <a:ea typeface="Times New Roman" charset="0"/>
                <a:cs typeface="Times New Roman" charset="0"/>
              </a:rPr>
              <a:t>enhancing reflexes and dilating the pupils,</a:t>
            </a:r>
          </a:p>
          <a:p>
            <a:pPr marL="535807" lvl="1" indent="-192907" defTabSz="514367">
              <a:spcAft>
                <a:spcPts val="1000"/>
              </a:spcAft>
              <a:buFont typeface="Arial" charset="0"/>
              <a:buChar char="•"/>
            </a:pPr>
            <a:r>
              <a:rPr lang="en-US" altLang="en-US" sz="2200" dirty="0">
                <a:latin typeface="Bahnschrift Light" panose="020B0502040204020203" pitchFamily="34" charset="0"/>
                <a:ea typeface="Times New Roman" charset="0"/>
                <a:cs typeface="Times New Roman" charset="0"/>
              </a:rPr>
              <a:t>less sensitive to pain,</a:t>
            </a:r>
          </a:p>
          <a:p>
            <a:pPr marL="535807" lvl="1" indent="-192907" defTabSz="514367">
              <a:spcAft>
                <a:spcPts val="1000"/>
              </a:spcAft>
              <a:buFont typeface="Arial" charset="0"/>
              <a:buChar char="•"/>
            </a:pPr>
            <a:r>
              <a:rPr lang="en-US" altLang="en-US" sz="2200" b="1" dirty="0">
                <a:latin typeface="Bahnschrift Light" panose="020B0502040204020203" pitchFamily="34" charset="0"/>
                <a:ea typeface="Avenir Book" charset="0"/>
                <a:cs typeface="Times New Roman" charset="0"/>
              </a:rPr>
              <a:t>and our thinking becomes narrower (</a:t>
            </a:r>
            <a:r>
              <a:rPr lang="en-US" altLang="en-US" sz="2200" b="1" i="1" dirty="0">
                <a:latin typeface="Bahnschrift Light" panose="020B0502040204020203" pitchFamily="34" charset="0"/>
                <a:ea typeface="Avenir Book" charset="0"/>
                <a:cs typeface="Times New Roman" charset="0"/>
              </a:rPr>
              <a:t>important to attune to in coaching</a:t>
            </a:r>
            <a:r>
              <a:rPr lang="en-US" altLang="en-US" sz="2200" b="1" dirty="0">
                <a:latin typeface="Bahnschrift Light" panose="020B0502040204020203" pitchFamily="34" charset="0"/>
                <a:ea typeface="Avenir Book" charset="0"/>
                <a:cs typeface="Times New Roman" charset="0"/>
              </a:rPr>
              <a:t>) </a:t>
            </a:r>
            <a:endParaRPr lang="en-US" altLang="en-US" sz="2200" b="1" dirty="0">
              <a:latin typeface="Bahnschrift Light" panose="020B0502040204020203" pitchFamily="34" charset="0"/>
              <a:ea typeface="Avenir Book" charset="0"/>
              <a:cs typeface="Avenir Book" charset="0"/>
            </a:endParaRPr>
          </a:p>
          <a:p>
            <a:pPr defTabSz="514367">
              <a:spcAft>
                <a:spcPts val="1000"/>
              </a:spcAft>
            </a:pPr>
            <a:r>
              <a:rPr lang="en-US" altLang="en-US" sz="1500" dirty="0">
                <a:solidFill>
                  <a:schemeClr val="accent1">
                    <a:lumMod val="50000"/>
                  </a:schemeClr>
                </a:solidFill>
                <a:latin typeface="Athelas" panose="02000503000000020003" pitchFamily="2" charset="77"/>
                <a:ea typeface="Avenir Book" charset="0"/>
                <a:cs typeface="Avenir Book" charset="0"/>
              </a:rPr>
              <a:t>  </a:t>
            </a:r>
          </a:p>
          <a:p>
            <a:endParaRPr lang="en-US" sz="1500" dirty="0">
              <a:solidFill>
                <a:schemeClr val="accent1">
                  <a:lumMod val="50000"/>
                </a:schemeClr>
              </a:solidFill>
              <a:latin typeface="Athelas" panose="02000503000000020003" pitchFamily="2" charset="77"/>
            </a:endParaRPr>
          </a:p>
        </p:txBody>
      </p:sp>
      <p:sp>
        <p:nvSpPr>
          <p:cNvPr id="6" name="Graphic 15">
            <a:extLst>
              <a:ext uri="{FF2B5EF4-FFF2-40B4-BE49-F238E27FC236}">
                <a16:creationId xmlns:a16="http://schemas.microsoft.com/office/drawing/2014/main" id="{C66E58B3-6489-A44A-AA45-DF429D08E6B2}"/>
              </a:ext>
            </a:extLst>
          </p:cNvPr>
          <p:cNvSpPr/>
          <p:nvPr/>
        </p:nvSpPr>
        <p:spPr>
          <a:xfrm>
            <a:off x="6084168" y="2659256"/>
            <a:ext cx="2514701" cy="1704785"/>
          </a:xfrm>
          <a:custGeom>
            <a:avLst/>
            <a:gdLst>
              <a:gd name="connsiteX0" fmla="*/ 524351 w 2466975"/>
              <a:gd name="connsiteY0" fmla="*/ 7144 h 1828800"/>
              <a:gd name="connsiteX1" fmla="*/ 2462117 w 2466975"/>
              <a:gd name="connsiteY1" fmla="*/ 7144 h 1828800"/>
              <a:gd name="connsiteX2" fmla="*/ 2462117 w 2466975"/>
              <a:gd name="connsiteY2" fmla="*/ 1824990 h 1828800"/>
              <a:gd name="connsiteX3" fmla="*/ 7144 w 2466975"/>
              <a:gd name="connsiteY3" fmla="*/ 1824990 h 1828800"/>
              <a:gd name="connsiteX4" fmla="*/ 524351 w 2466975"/>
              <a:gd name="connsiteY4" fmla="*/ 7144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6975" h="1828800">
                <a:moveTo>
                  <a:pt x="524351" y="7144"/>
                </a:moveTo>
                <a:lnTo>
                  <a:pt x="2462117" y="7144"/>
                </a:lnTo>
                <a:lnTo>
                  <a:pt x="2462117" y="1824990"/>
                </a:lnTo>
                <a:lnTo>
                  <a:pt x="7144" y="1824990"/>
                </a:lnTo>
                <a:lnTo>
                  <a:pt x="524351" y="7144"/>
                </a:lnTo>
                <a:close/>
              </a:path>
            </a:pathLst>
          </a:custGeom>
          <a:blipFill>
            <a:blip r:embed="rId2"/>
            <a:stretch>
              <a:fillRect/>
            </a:stretch>
          </a:blipFill>
          <a:ln w="9525" cap="flat">
            <a:noFill/>
            <a:prstDash val="solid"/>
            <a:miter/>
          </a:ln>
        </p:spPr>
        <p:txBody>
          <a:bodyPr rtlCol="0" anchor="ctr"/>
          <a:lstStyle/>
          <a:p>
            <a:endParaRPr lang="en-GB" sz="1350" dirty="0"/>
          </a:p>
        </p:txBody>
      </p:sp>
      <p:cxnSp>
        <p:nvCxnSpPr>
          <p:cNvPr id="7" name="Straight Connector 6">
            <a:extLst>
              <a:ext uri="{FF2B5EF4-FFF2-40B4-BE49-F238E27FC236}">
                <a16:creationId xmlns:a16="http://schemas.microsoft.com/office/drawing/2014/main" id="{49C12981-F4EA-644C-A327-2B69D4FA4B4B}"/>
              </a:ext>
            </a:extLst>
          </p:cNvPr>
          <p:cNvCxnSpPr/>
          <p:nvPr/>
        </p:nvCxnSpPr>
        <p:spPr>
          <a:xfrm>
            <a:off x="455363" y="1351843"/>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B0E9703-A0BF-3ADF-5BF4-342A3AFAC7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60437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85DC9D-3CA5-554B-B697-67D121FB7C3E}"/>
              </a:ext>
            </a:extLst>
          </p:cNvPr>
          <p:cNvSpPr txBox="1">
            <a:spLocks/>
          </p:cNvSpPr>
          <p:nvPr/>
        </p:nvSpPr>
        <p:spPr>
          <a:xfrm>
            <a:off x="227978" y="168747"/>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solidFill>
                  <a:srgbClr val="7030A0"/>
                </a:solidFill>
                <a:latin typeface="Athelas" panose="02000503000000020003" pitchFamily="2" charset="77"/>
              </a:rPr>
              <a:t>The Stress Response - fight, flight or freeze</a:t>
            </a:r>
          </a:p>
        </p:txBody>
      </p:sp>
      <p:sp>
        <p:nvSpPr>
          <p:cNvPr id="5" name="Text Placeholder 2">
            <a:extLst>
              <a:ext uri="{FF2B5EF4-FFF2-40B4-BE49-F238E27FC236}">
                <a16:creationId xmlns:a16="http://schemas.microsoft.com/office/drawing/2014/main" id="{13686815-EC6B-5B46-936F-01477A8D6F1D}"/>
              </a:ext>
            </a:extLst>
          </p:cNvPr>
          <p:cNvSpPr txBox="1">
            <a:spLocks/>
          </p:cNvSpPr>
          <p:nvPr/>
        </p:nvSpPr>
        <p:spPr>
          <a:xfrm>
            <a:off x="354286" y="1518618"/>
            <a:ext cx="6250571" cy="4087811"/>
          </a:xfrm>
          <a:prstGeom prst="rect">
            <a:avLst/>
          </a:prstGeom>
        </p:spPr>
        <p:txBody>
          <a:bodyPr vert="horz" lIns="0" tIns="0" rIns="0" bIns="0" rtlCol="0" anchor="t">
            <a:normAutofit fontScale="25000" lnSpcReduction="20000"/>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indent="-342900">
              <a:lnSpc>
                <a:spcPct val="170000"/>
              </a:lnSpc>
              <a:buFont typeface="Arial" panose="020B0604020202020204" pitchFamily="34" charset="0"/>
              <a:buChar char="•"/>
            </a:pPr>
            <a:endParaRPr lang="en-US" sz="2175" dirty="0">
              <a:solidFill>
                <a:schemeClr val="accent1">
                  <a:lumMod val="50000"/>
                </a:schemeClr>
              </a:solidFill>
              <a:latin typeface="Athelas" panose="02000503000000020003" pitchFamily="2" charset="77"/>
              <a:cs typeface="Arial"/>
            </a:endParaRPr>
          </a:p>
          <a:p>
            <a:pPr marL="0" lvl="1">
              <a:lnSpc>
                <a:spcPct val="120000"/>
              </a:lnSpc>
            </a:pPr>
            <a:r>
              <a:rPr lang="en-US" sz="8800" dirty="0">
                <a:latin typeface="Bahnschrift Light" panose="020B0502040204020203" pitchFamily="34" charset="0"/>
                <a:cs typeface="Arial"/>
              </a:rPr>
              <a:t>If we have a physiological (body) response to a psychological (mind) threat….too often</a:t>
            </a:r>
          </a:p>
          <a:p>
            <a:pPr marL="0" lvl="1">
              <a:lnSpc>
                <a:spcPct val="170000"/>
              </a:lnSpc>
            </a:pPr>
            <a:endParaRPr lang="en-US" sz="8800" dirty="0">
              <a:latin typeface="Bahnschrift Light" panose="020B0502040204020203" pitchFamily="34" charset="0"/>
              <a:cs typeface="Arial"/>
            </a:endParaRPr>
          </a:p>
          <a:p>
            <a:pPr marL="0" lvl="1">
              <a:lnSpc>
                <a:spcPct val="170000"/>
              </a:lnSpc>
            </a:pPr>
            <a:r>
              <a:rPr lang="en-US" sz="8800" dirty="0">
                <a:latin typeface="Bahnschrift Light" panose="020B0502040204020203" pitchFamily="34" charset="0"/>
                <a:cs typeface="Arial"/>
              </a:rPr>
              <a:t>Change/Uncertainty = Stress</a:t>
            </a:r>
          </a:p>
          <a:p>
            <a:pPr lvl="1" indent="-342900">
              <a:lnSpc>
                <a:spcPct val="120000"/>
              </a:lnSpc>
              <a:buFont typeface="Arial" panose="020B0604020202020204" pitchFamily="34" charset="0"/>
              <a:buChar char="•"/>
            </a:pPr>
            <a:r>
              <a:rPr lang="en-US" sz="8800" dirty="0">
                <a:latin typeface="Bahnschrift Light" panose="020B0502040204020203" pitchFamily="34" charset="0"/>
                <a:cs typeface="Arial"/>
              </a:rPr>
              <a:t>Our automatic default is to register a ‘surprise’ or uncertainty as a threat</a:t>
            </a:r>
          </a:p>
          <a:p>
            <a:pPr lvl="1" indent="-342900">
              <a:lnSpc>
                <a:spcPct val="120000"/>
              </a:lnSpc>
              <a:buFont typeface="Arial" panose="020B0604020202020204" pitchFamily="34" charset="0"/>
              <a:buChar char="•"/>
            </a:pPr>
            <a:endParaRPr lang="en-US" sz="8800" dirty="0">
              <a:latin typeface="Bahnschrift Light" panose="020B0502040204020203" pitchFamily="34" charset="0"/>
              <a:cs typeface="Arial"/>
            </a:endParaRPr>
          </a:p>
          <a:p>
            <a:pPr lvl="1" indent="-342900">
              <a:lnSpc>
                <a:spcPct val="120000"/>
              </a:lnSpc>
              <a:buFont typeface="Arial" panose="020B0604020202020204" pitchFamily="34" charset="0"/>
              <a:buChar char="•"/>
            </a:pPr>
            <a:r>
              <a:rPr lang="en-US" sz="8800" dirty="0">
                <a:latin typeface="Bahnschrift Light" panose="020B0502040204020203" pitchFamily="34" charset="0"/>
                <a:cs typeface="Arial"/>
              </a:rPr>
              <a:t>Our amygdala is our center of hyper-vigilance </a:t>
            </a:r>
            <a:r>
              <a:rPr lang="en-US" sz="8800" b="1" i="1" dirty="0">
                <a:latin typeface="Bahnschrift Light" panose="020B0502040204020203" pitchFamily="34" charset="0"/>
                <a:cs typeface="Arial"/>
              </a:rPr>
              <a:t>unless we tell it otherwise</a:t>
            </a:r>
          </a:p>
          <a:p>
            <a:pPr marL="0" lvl="1">
              <a:lnSpc>
                <a:spcPct val="170000"/>
              </a:lnSpc>
            </a:pPr>
            <a:endParaRPr lang="en-US" sz="4125" dirty="0">
              <a:solidFill>
                <a:schemeClr val="accent1">
                  <a:lumMod val="50000"/>
                </a:schemeClr>
              </a:solidFill>
              <a:latin typeface="Bahnschrift Light" panose="020B0502040204020203" pitchFamily="34" charset="0"/>
              <a:cs typeface="Arial"/>
            </a:endParaRPr>
          </a:p>
          <a:p>
            <a:pPr marL="0" lvl="1">
              <a:lnSpc>
                <a:spcPct val="170000"/>
              </a:lnSpc>
            </a:pPr>
            <a:endParaRPr lang="en-US" sz="5550" dirty="0">
              <a:solidFill>
                <a:srgbClr val="0436E2"/>
              </a:solidFill>
              <a:latin typeface="Bahnschrift Light" panose="020B0502040204020203" pitchFamily="34" charset="0"/>
              <a:cs typeface="Arial"/>
            </a:endParaRPr>
          </a:p>
          <a:p>
            <a:pPr marL="136684" lvl="1" indent="-136684"/>
            <a:endParaRPr lang="en-US" sz="1350" dirty="0">
              <a:latin typeface="Bahnschrift Light" panose="020B0502040204020203" pitchFamily="34" charset="0"/>
              <a:cs typeface="Arial"/>
            </a:endParaRPr>
          </a:p>
          <a:p>
            <a:pPr marL="136684" lvl="1" indent="-136684"/>
            <a:endParaRPr lang="en-US" sz="1350" dirty="0">
              <a:latin typeface="Bahnschrift Light" panose="020B0502040204020203" pitchFamily="34" charset="0"/>
              <a:cs typeface="Arial"/>
            </a:endParaRPr>
          </a:p>
          <a:p>
            <a:pPr marL="136684" lvl="1" indent="-136684"/>
            <a:endParaRPr lang="en-US" sz="1350" dirty="0">
              <a:latin typeface="Bahnschrift Light" panose="020B0502040204020203" pitchFamily="34" charset="0"/>
              <a:cs typeface="Arial"/>
            </a:endParaRPr>
          </a:p>
          <a:p>
            <a:pPr marL="136684" lvl="1" indent="-136684"/>
            <a:endParaRPr lang="en-US" sz="3675" dirty="0">
              <a:latin typeface="Bahnschrift Light" panose="020B0502040204020203" pitchFamily="34" charset="0"/>
              <a:cs typeface="Arial"/>
            </a:endParaRPr>
          </a:p>
          <a:p>
            <a:pPr marL="0" lvl="1"/>
            <a:r>
              <a:rPr lang="en-US" sz="4650" i="1" dirty="0">
                <a:solidFill>
                  <a:schemeClr val="accent1">
                    <a:lumMod val="50000"/>
                  </a:schemeClr>
                </a:solidFill>
                <a:latin typeface="Bahnschrift Light" panose="020B0502040204020203" pitchFamily="34" charset="0"/>
                <a:cs typeface="Arial"/>
              </a:rPr>
              <a:t>															(Source: Rock and </a:t>
            </a:r>
            <a:r>
              <a:rPr lang="en-US" sz="4650" i="1" dirty="0" err="1">
                <a:solidFill>
                  <a:schemeClr val="accent1">
                    <a:lumMod val="50000"/>
                  </a:schemeClr>
                </a:solidFill>
                <a:latin typeface="Bahnschrift Light" panose="020B0502040204020203" pitchFamily="34" charset="0"/>
                <a:cs typeface="Arial"/>
              </a:rPr>
              <a:t>Ringleb</a:t>
            </a:r>
            <a:r>
              <a:rPr lang="en-US" sz="4650" i="1" dirty="0">
                <a:solidFill>
                  <a:schemeClr val="accent1">
                    <a:lumMod val="50000"/>
                  </a:schemeClr>
                </a:solidFill>
                <a:latin typeface="Bahnschrift Light" panose="020B0502040204020203" pitchFamily="34" charset="0"/>
                <a:cs typeface="Arial"/>
              </a:rPr>
              <a:t>, 2013) </a:t>
            </a:r>
          </a:p>
        </p:txBody>
      </p:sp>
      <p:pic>
        <p:nvPicPr>
          <p:cNvPr id="6" name="Picture 5">
            <a:extLst>
              <a:ext uri="{FF2B5EF4-FFF2-40B4-BE49-F238E27FC236}">
                <a16:creationId xmlns:a16="http://schemas.microsoft.com/office/drawing/2014/main" id="{E9FCDE11-6439-8B48-B1FD-C2D97544126E}"/>
              </a:ext>
            </a:extLst>
          </p:cNvPr>
          <p:cNvPicPr>
            <a:picLocks noChangeAspect="1"/>
          </p:cNvPicPr>
          <p:nvPr/>
        </p:nvPicPr>
        <p:blipFill rotWithShape="1">
          <a:blip r:embed="rId2"/>
          <a:srcRect l="23262" r="8510" b="-1"/>
          <a:stretch/>
        </p:blipFill>
        <p:spPr>
          <a:xfrm rot="944610">
            <a:off x="6273174" y="1779235"/>
            <a:ext cx="2676233" cy="18043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Straight Connector 6">
            <a:extLst>
              <a:ext uri="{FF2B5EF4-FFF2-40B4-BE49-F238E27FC236}">
                <a16:creationId xmlns:a16="http://schemas.microsoft.com/office/drawing/2014/main" id="{34182C83-C9B7-7A4D-881A-F13D2EAAF588}"/>
              </a:ext>
            </a:extLst>
          </p:cNvPr>
          <p:cNvCxnSpPr/>
          <p:nvPr/>
        </p:nvCxnSpPr>
        <p:spPr>
          <a:xfrm>
            <a:off x="323022" y="1340768"/>
            <a:ext cx="78121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D09FBEE9-40E8-46BB-8594-E99337DCA178}"/>
              </a:ext>
            </a:extLst>
          </p:cNvPr>
          <p:cNvSpPr txBox="1"/>
          <p:nvPr/>
        </p:nvSpPr>
        <p:spPr>
          <a:xfrm>
            <a:off x="4229100" y="3086100"/>
            <a:ext cx="685800" cy="300082"/>
          </a:xfrm>
          <a:prstGeom prst="rect">
            <a:avLst/>
          </a:prstGeom>
          <a:noFill/>
        </p:spPr>
        <p:txBody>
          <a:bodyPr wrap="square" rtlCol="0">
            <a:spAutoFit/>
          </a:bodyPr>
          <a:lstStyle/>
          <a:p>
            <a:endParaRPr lang="en-CA" sz="1350" dirty="0"/>
          </a:p>
        </p:txBody>
      </p:sp>
      <p:sp>
        <p:nvSpPr>
          <p:cNvPr id="3" name="TextBox 2">
            <a:extLst>
              <a:ext uri="{FF2B5EF4-FFF2-40B4-BE49-F238E27FC236}">
                <a16:creationId xmlns:a16="http://schemas.microsoft.com/office/drawing/2014/main" id="{CE8A9588-4349-4154-A5E0-7273E877506B}"/>
              </a:ext>
            </a:extLst>
          </p:cNvPr>
          <p:cNvSpPr txBox="1"/>
          <p:nvPr/>
        </p:nvSpPr>
        <p:spPr>
          <a:xfrm>
            <a:off x="227978" y="4611545"/>
            <a:ext cx="7584382" cy="463268"/>
          </a:xfrm>
          <a:prstGeom prst="rect">
            <a:avLst/>
          </a:prstGeom>
          <a:noFill/>
          <a:ln>
            <a:solidFill>
              <a:srgbClr val="0070C0"/>
            </a:solidFill>
          </a:ln>
          <a:effectLst>
            <a:glow rad="101600">
              <a:schemeClr val="accent1">
                <a:satMod val="175000"/>
                <a:alpha val="40000"/>
              </a:schemeClr>
            </a:glow>
            <a:softEdge rad="12700"/>
          </a:effectLst>
        </p:spPr>
        <p:txBody>
          <a:bodyPr wrap="square" rtlCol="0">
            <a:spAutoFit/>
          </a:bodyPr>
          <a:lstStyle/>
          <a:p>
            <a:pPr marL="0" lvl="1" algn="ctr">
              <a:lnSpc>
                <a:spcPct val="170000"/>
              </a:lnSpc>
            </a:pPr>
            <a:endParaRPr lang="en-US" sz="1650" dirty="0">
              <a:solidFill>
                <a:srgbClr val="0436E2"/>
              </a:solidFill>
              <a:latin typeface="Arial Narrow" panose="020B0606020202030204" pitchFamily="34" charset="0"/>
              <a:cs typeface="Arial"/>
            </a:endParaRPr>
          </a:p>
        </p:txBody>
      </p:sp>
      <p:pic>
        <p:nvPicPr>
          <p:cNvPr id="8" name="Picture 7">
            <a:extLst>
              <a:ext uri="{FF2B5EF4-FFF2-40B4-BE49-F238E27FC236}">
                <a16:creationId xmlns:a16="http://schemas.microsoft.com/office/drawing/2014/main" id="{55519E70-C522-AB0A-C725-A9A27B1B5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0431" y="6067876"/>
            <a:ext cx="508097" cy="653268"/>
          </a:xfrm>
          <a:prstGeom prst="rect">
            <a:avLst/>
          </a:prstGeom>
        </p:spPr>
      </p:pic>
    </p:spTree>
    <p:extLst>
      <p:ext uri="{BB962C8B-B14F-4D97-AF65-F5344CB8AC3E}">
        <p14:creationId xmlns:p14="http://schemas.microsoft.com/office/powerpoint/2010/main" val="10334420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9953</TotalTime>
  <Words>2717</Words>
  <Application>Microsoft Office PowerPoint</Application>
  <PresentationFormat>On-screen Show (4:3)</PresentationFormat>
  <Paragraphs>262</Paragraphs>
  <Slides>33</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33</vt:i4>
      </vt:variant>
    </vt:vector>
  </HeadingPairs>
  <TitlesOfParts>
    <vt:vector size="45" baseType="lpstr">
      <vt:lpstr>Arial</vt:lpstr>
      <vt:lpstr>Arial Narrow</vt:lpstr>
      <vt:lpstr>Athelas</vt:lpstr>
      <vt:lpstr>Bahnschrift Light</vt:lpstr>
      <vt:lpstr>Cabin</vt:lpstr>
      <vt:lpstr>Calibri</vt:lpstr>
      <vt:lpstr>Century Gothic</vt:lpstr>
      <vt:lpstr>Helvetica Neue</vt:lpstr>
      <vt:lpstr>Lato</vt:lpstr>
      <vt:lpstr>Noto Sans</vt:lpstr>
      <vt:lpstr>Roboto</vt:lpstr>
      <vt:lpstr>Office Theme</vt:lpstr>
      <vt:lpstr> </vt:lpstr>
      <vt:lpstr>PowerPoint Presentation</vt:lpstr>
      <vt:lpstr>Webinar Outcomes</vt:lpstr>
      <vt:lpstr>PowerPoint Presentation</vt:lpstr>
      <vt:lpstr>Let’s Connect</vt:lpstr>
      <vt:lpstr>The Current Reality </vt:lpstr>
      <vt:lpstr>PowerPoint Presentation</vt:lpstr>
      <vt:lpstr>PowerPoint Presentation</vt:lpstr>
      <vt:lpstr>PowerPoint Presentation</vt:lpstr>
      <vt:lpstr>PowerPoint Presentation</vt:lpstr>
      <vt:lpstr>Psychology 101 in Perspective / Mindset</vt:lpstr>
      <vt:lpstr>PowerPoint Presentation</vt:lpstr>
      <vt:lpstr>PowerPoint Presentation</vt:lpstr>
      <vt:lpstr>Ways of Being as a Coach in Times of Uncertainty and Stress</vt:lpstr>
      <vt:lpstr>Let’s Connect In the Chat</vt:lpstr>
      <vt:lpstr>PowerPoint Presentation</vt:lpstr>
      <vt:lpstr>Evidence-Based Positive Psychology Practices  to Bust Stress and Boost Resiliency</vt:lpstr>
      <vt:lpstr> Positivity is Key for Resilience &amp; Busting Stress </vt:lpstr>
      <vt:lpstr>PowerPoint Presentation</vt:lpstr>
      <vt:lpstr>Practice #1 – Positivity and Managing Mind Chatter</vt:lpstr>
      <vt:lpstr>Real Time Reframing</vt:lpstr>
      <vt:lpstr>Affirmations build Positivity</vt:lpstr>
      <vt:lpstr>Manage Negativity With Affirmations</vt:lpstr>
      <vt:lpstr>Practice #2 – Fostering Gratitude</vt:lpstr>
      <vt:lpstr>Practice #2 - Interrupting the Stress Response Through Gratitude</vt:lpstr>
      <vt:lpstr>  Practice #3 - Growth vs Fixed Mindset </vt:lpstr>
      <vt:lpstr>Practice #3 - Growth vs Fixed Mindset</vt:lpstr>
      <vt:lpstr>PowerPoint Presentation</vt:lpstr>
      <vt:lpstr>Practice #4 - Fostering Purpose &amp; Meaning </vt:lpstr>
      <vt:lpstr>Practice #5 - Acknowledgement</vt:lpstr>
      <vt:lpstr>In Summary…</vt:lpstr>
      <vt:lpstr> Closing Reflection  </vt:lpstr>
      <vt:lpstr> For more information contact: Janet Emmett, CEC, PCC Principal Consultant + Executive Coach  Janet Emmett, CEC, PCC | LinkedIn  (send me a DM)         emmett + associates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Watch for upcoming sessions in the ECCDC Webinar Series  Technical difficulties?  eccdc@eccdc.org  905.646.7311 ext. 300</dc:title>
  <dc:creator>Julie Thompson</dc:creator>
  <cp:lastModifiedBy>Janet Emmett</cp:lastModifiedBy>
  <cp:revision>61</cp:revision>
  <dcterms:created xsi:type="dcterms:W3CDTF">2020-04-21T19:19:06Z</dcterms:created>
  <dcterms:modified xsi:type="dcterms:W3CDTF">2025-05-14T18:32:50Z</dcterms:modified>
</cp:coreProperties>
</file>